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0" r:id="rId2"/>
  </p:sldMasterIdLst>
  <p:notesMasterIdLst>
    <p:notesMasterId r:id="rId22"/>
  </p:notesMasterIdLst>
  <p:sldIdLst>
    <p:sldId id="262" r:id="rId3"/>
    <p:sldId id="281" r:id="rId4"/>
    <p:sldId id="289" r:id="rId5"/>
    <p:sldId id="282" r:id="rId6"/>
    <p:sldId id="290" r:id="rId7"/>
    <p:sldId id="302" r:id="rId8"/>
    <p:sldId id="301" r:id="rId9"/>
    <p:sldId id="288" r:id="rId10"/>
    <p:sldId id="284" r:id="rId11"/>
    <p:sldId id="287" r:id="rId12"/>
    <p:sldId id="283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300" r:id="rId21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0DEF2"/>
    <a:srgbClr val="70B4E2"/>
    <a:srgbClr val="C4F4E7"/>
    <a:srgbClr val="95EBD4"/>
    <a:srgbClr val="22B1BF"/>
    <a:srgbClr val="125C64"/>
    <a:srgbClr val="9C92E2"/>
    <a:srgbClr val="16698E"/>
    <a:srgbClr val="33D5AE"/>
    <a:srgbClr val="5F3B9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-63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3.xlsx"/><Relationship Id="rId1" Type="http://schemas.openxmlformats.org/officeDocument/2006/relationships/image" Target="../media/image9.png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1"/>
  <c:chart>
    <c:title>
      <c:tx>
        <c:rich>
          <a:bodyPr/>
          <a:lstStyle/>
          <a:p>
            <a:pPr>
              <a:defRPr>
                <a:solidFill>
                  <a:schemeClr val="tx2">
                    <a:lumMod val="25000"/>
                  </a:schemeClr>
                </a:solidFill>
              </a:defRPr>
            </a:pPr>
            <a:r>
              <a:rPr lang="ru-RU">
                <a:solidFill>
                  <a:schemeClr val="tx2">
                    <a:lumMod val="25000"/>
                  </a:schemeClr>
                </a:solidFill>
              </a:rPr>
              <a:t>Когтингент </a:t>
            </a:r>
          </a:p>
        </c:rich>
      </c:tx>
      <c:layout>
        <c:manualLayout>
          <c:xMode val="edge"/>
          <c:yMode val="edge"/>
          <c:x val="0.35441128365518032"/>
          <c:y val="3.4135992058230175E-2"/>
        </c:manualLayout>
      </c:layout>
    </c:title>
    <c:plotArea>
      <c:layout>
        <c:manualLayout>
          <c:layoutTarget val="inner"/>
          <c:xMode val="edge"/>
          <c:yMode val="edge"/>
          <c:x val="2.3517916713242382E-2"/>
          <c:y val="0.26378610261942231"/>
          <c:w val="0.71532630814834353"/>
          <c:h val="0.50920014263648161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Когтингент</c:v>
                </c:pt>
              </c:strCache>
            </c:strRef>
          </c:tx>
          <c:dLbls>
            <c:dLbl>
              <c:idx val="0"/>
              <c:layout>
                <c:manualLayout>
                  <c:x val="-6.2500000000000083E-2"/>
                  <c:y val="-0.14903122053559467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0000000000000093E-2"/>
                  <c:y val="-0.14255160225143776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0000000000000093E-2"/>
                  <c:y val="-0.161990457103907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7916666666666899E-2"/>
                  <c:y val="-0.1166331291148129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8.4055998686021743E-3"/>
                  <c:y val="-7.8896951561941431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46995</c:v>
                </c:pt>
                <c:pt idx="1">
                  <c:v>47432</c:v>
                </c:pt>
                <c:pt idx="2">
                  <c:v>48342</c:v>
                </c:pt>
                <c:pt idx="3">
                  <c:v>50193</c:v>
                </c:pt>
                <c:pt idx="4" formatCode="General">
                  <c:v>54077</c:v>
                </c:pt>
              </c:numCache>
            </c:numRef>
          </c:val>
        </c:ser>
        <c:dLbls>
          <c:showVal val="1"/>
        </c:dLbls>
        <c:marker val="1"/>
        <c:axId val="49637248"/>
        <c:axId val="49638784"/>
      </c:lineChart>
      <c:catAx>
        <c:axId val="49637248"/>
        <c:scaling>
          <c:orientation val="minMax"/>
        </c:scaling>
        <c:axPos val="b"/>
        <c:numFmt formatCode="General" sourceLinked="1"/>
        <c:majorTickMark val="none"/>
        <c:tickLblPos val="nextTo"/>
        <c:crossAx val="49638784"/>
        <c:crosses val="autoZero"/>
        <c:auto val="1"/>
        <c:lblAlgn val="ctr"/>
        <c:lblOffset val="100"/>
      </c:catAx>
      <c:valAx>
        <c:axId val="49638784"/>
        <c:scaling>
          <c:orientation val="minMax"/>
        </c:scaling>
        <c:delete val="1"/>
        <c:axPos val="l"/>
        <c:majorGridlines/>
        <c:numFmt formatCode="#,##0" sourceLinked="1"/>
        <c:majorTickMark val="none"/>
        <c:tickLblPos val="none"/>
        <c:crossAx val="49637248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0"/>
  <c:chart>
    <c:autoTitleDeleted val="1"/>
    <c:plotArea>
      <c:layout>
        <c:manualLayout>
          <c:layoutTarget val="inner"/>
          <c:xMode val="edge"/>
          <c:yMode val="edge"/>
          <c:x val="0.25162195841769069"/>
          <c:y val="0.12767090563084033"/>
          <c:w val="0.56449281387630568"/>
          <c:h val="0.6860933640350315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1"/>
            <c:spPr>
              <a:solidFill>
                <a:srgbClr val="00B0F0"/>
              </a:solidFill>
            </c:spPr>
          </c:dPt>
          <c:dPt>
            <c:idx val="3"/>
            <c:spPr>
              <a:solidFill>
                <a:srgbClr val="9C92E2"/>
              </a:solidFill>
            </c:spPr>
          </c:dPt>
          <c:dPt>
            <c:idx val="6"/>
            <c:explosion val="1"/>
          </c:dPt>
          <c:dPt>
            <c:idx val="7"/>
            <c:spPr>
              <a:solidFill>
                <a:srgbClr val="16698E"/>
              </a:solidFill>
            </c:spPr>
          </c:dPt>
          <c:dPt>
            <c:idx val="9"/>
            <c:spPr>
              <a:solidFill>
                <a:srgbClr val="33D5AE"/>
              </a:solidFill>
            </c:spPr>
          </c:dPt>
          <c:dLbls>
            <c:dLbl>
              <c:idx val="0"/>
              <c:layout>
                <c:manualLayout>
                  <c:x val="3.4736714847675404E-2"/>
                  <c:y val="-0.14761998438560292"/>
                </c:manualLayout>
              </c:layout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1984166622448014"/>
                  <c:y val="-0.12515335750928622"/>
                </c:manualLayout>
              </c:layout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6673623126884193"/>
                  <c:y val="-4.9206661461867564E-2"/>
                </c:manualLayout>
              </c:layout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649993955264587"/>
                  <c:y val="5.8556181331946976E-2"/>
                </c:manualLayout>
              </c:layout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14936787384500441"/>
                  <c:y val="0.13523119605476641"/>
                </c:manualLayout>
              </c:layout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9105329924941343E-2"/>
                  <c:y val="0.18787998012713117"/>
                </c:manualLayout>
              </c:layout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0.13026268067878277"/>
                  <c:y val="0.13867331866526314"/>
                </c:manualLayout>
              </c:layout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0.16847306701122591"/>
                  <c:y val="9.8413322923735128E-2"/>
                </c:manualLayout>
              </c:layout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0.17715724572314456"/>
                  <c:y val="-4.4733328601697861E-3"/>
                </c:manualLayout>
              </c:layout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0.17368357423837674"/>
                  <c:y val="-7.6046658622886273E-2"/>
                </c:manualLayout>
              </c:layout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0.10247330880064247"/>
                  <c:y val="-0.12077998722458402"/>
                </c:manualLayout>
              </c:layout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4.1684057817210483E-2"/>
                  <c:y val="-0.16551331582628206"/>
                </c:manualLayout>
              </c:layout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CatName val="1"/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Архитектура и строительство </c:v>
                </c:pt>
                <c:pt idx="1">
                  <c:v>Информатика и Электроника</c:v>
                </c:pt>
                <c:pt idx="2">
                  <c:v>Технологии продовольств. продуктов и потреб.товаров</c:v>
                </c:pt>
                <c:pt idx="3">
                  <c:v>Транспортные средства</c:v>
                </c:pt>
                <c:pt idx="4">
                  <c:v>Здравоохранение и медицина</c:v>
                </c:pt>
                <c:pt idx="5">
                  <c:v>Сельское хозяйство, Ветеринария и зоотехния</c:v>
                </c:pt>
                <c:pt idx="6">
                  <c:v>Экономика</c:v>
                </c:pt>
                <c:pt idx="7">
                  <c:v>Сервис и туризм </c:v>
                </c:pt>
                <c:pt idx="8">
                  <c:v>Педагогика</c:v>
                </c:pt>
                <c:pt idx="9">
                  <c:v>Искусство и культура</c:v>
                </c:pt>
                <c:pt idx="10">
                  <c:v>Юриспруденция</c:v>
                </c:pt>
                <c:pt idx="11">
                  <c:v>Другие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4251</c:v>
                </c:pt>
                <c:pt idx="1">
                  <c:v>3772</c:v>
                </c:pt>
                <c:pt idx="2">
                  <c:v>2875</c:v>
                </c:pt>
                <c:pt idx="3">
                  <c:v>5003</c:v>
                </c:pt>
                <c:pt idx="4">
                  <c:v>4993</c:v>
                </c:pt>
                <c:pt idx="5">
                  <c:v>5808</c:v>
                </c:pt>
                <c:pt idx="6">
                  <c:v>4178</c:v>
                </c:pt>
                <c:pt idx="7">
                  <c:v>5561</c:v>
                </c:pt>
                <c:pt idx="8">
                  <c:v>3378</c:v>
                </c:pt>
                <c:pt idx="9">
                  <c:v>2670</c:v>
                </c:pt>
                <c:pt idx="10">
                  <c:v>4220</c:v>
                </c:pt>
                <c:pt idx="11">
                  <c:v>2022</c:v>
                </c:pt>
              </c:numCache>
            </c:numRef>
          </c:val>
        </c:ser>
        <c:dLbls>
          <c:showCatName val="1"/>
          <c:showPercent val="1"/>
        </c:dLbls>
        <c:firstSliceAng val="0"/>
        <c:holeSize val="50"/>
      </c:doughnut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7"/>
  <c:chart>
    <c:title>
      <c:tx>
        <c:rich>
          <a:bodyPr/>
          <a:lstStyle/>
          <a:p>
            <a: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r>
              <a:rPr lang="ru-RU" dirty="0" smtClean="0"/>
              <a:t>Увеличение </a:t>
            </a:r>
            <a:r>
              <a:rPr lang="ru-RU" dirty="0"/>
              <a:t>бюджетных мест</a:t>
            </a:r>
          </a:p>
        </c:rich>
      </c:tx>
      <c:layout>
        <c:manualLayout>
          <c:xMode val="edge"/>
          <c:yMode val="edge"/>
          <c:x val="0.14564574857753329"/>
          <c:y val="4.7539078517747177E-2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бюджетных мест</c:v>
                </c:pt>
              </c:strCache>
            </c:strRef>
          </c:tx>
          <c:dPt>
            <c:idx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Pt>
            <c:idx val="1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2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3"/>
            <c:spPr>
              <a:solidFill>
                <a:srgbClr val="22B1BF"/>
              </a:solidFill>
            </c:spPr>
          </c:dPt>
          <c:dPt>
            <c:idx val="4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</c:spPr>
          </c:dPt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10953</c:v>
                </c:pt>
                <c:pt idx="1">
                  <c:v>11070</c:v>
                </c:pt>
                <c:pt idx="2">
                  <c:v>11292</c:v>
                </c:pt>
                <c:pt idx="3">
                  <c:v>11352</c:v>
                </c:pt>
                <c:pt idx="4">
                  <c:v>11413</c:v>
                </c:pt>
              </c:numCache>
            </c:numRef>
          </c:val>
        </c:ser>
        <c:dLbls/>
        <c:gapWidth val="0"/>
        <c:axId val="52393088"/>
        <c:axId val="52394624"/>
      </c:barChart>
      <c:catAx>
        <c:axId val="52393088"/>
        <c:scaling>
          <c:orientation val="minMax"/>
        </c:scaling>
        <c:axPos val="b"/>
        <c:numFmt formatCode="General" sourceLinked="1"/>
        <c:majorTickMark val="none"/>
        <c:tickLblPos val="nextTo"/>
        <c:crossAx val="52394624"/>
        <c:crosses val="autoZero"/>
        <c:auto val="1"/>
        <c:lblAlgn val="ctr"/>
        <c:lblOffset val="100"/>
      </c:catAx>
      <c:valAx>
        <c:axId val="52394624"/>
        <c:scaling>
          <c:orientation val="minMax"/>
        </c:scaling>
        <c:axPos val="l"/>
        <c:numFmt formatCode="General" sourceLinked="1"/>
        <c:tickLblPos val="none"/>
        <c:crossAx val="5239308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0"/>
  <c:chart>
    <c:autoTitleDeleted val="1"/>
    <c:plotArea>
      <c:layout>
        <c:manualLayout>
          <c:layoutTarget val="inner"/>
          <c:xMode val="edge"/>
          <c:yMode val="edge"/>
          <c:x val="0.19243557954894039"/>
          <c:y val="0.16029239602700476"/>
          <c:w val="0.42536351179243453"/>
          <c:h val="0.5233766315696504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rgbClr val="D0CBF1"/>
              </a:solidFill>
              <a:ln w="76200">
                <a:solidFill>
                  <a:srgbClr val="7030A0"/>
                </a:solidFill>
              </a:ln>
            </c:spPr>
          </c:dPt>
          <c:dPt>
            <c:idx val="1"/>
            <c:spPr>
              <a:solidFill>
                <a:srgbClr val="9C92E2"/>
              </a:solidFill>
              <a:ln w="76200">
                <a:solidFill>
                  <a:srgbClr val="7030A0"/>
                </a:solidFill>
              </a:ln>
            </c:spPr>
          </c:dPt>
          <c:dPt>
            <c:idx val="2"/>
            <c:spPr>
              <a:solidFill>
                <a:srgbClr val="99D4EF"/>
              </a:solidFill>
              <a:ln w="76200">
                <a:solidFill>
                  <a:srgbClr val="16698E"/>
                </a:solidFill>
              </a:ln>
            </c:spPr>
          </c:dPt>
          <c:dPt>
            <c:idx val="3"/>
            <c:spPr>
              <a:solidFill>
                <a:srgbClr val="2098CE"/>
              </a:solidFill>
              <a:ln w="76200">
                <a:solidFill>
                  <a:srgbClr val="16698E"/>
                </a:solidFill>
              </a:ln>
            </c:spPr>
          </c:dPt>
          <c:dLbls>
            <c:dLbl>
              <c:idx val="0"/>
              <c:layout>
                <c:manualLayout>
                  <c:x val="0.20078604508486717"/>
                  <c:y val="5.4134721712775329E-2"/>
                </c:manualLayout>
              </c:layout>
              <c:tx>
                <c:rich>
                  <a:bodyPr/>
                  <a:lstStyle/>
                  <a:p>
                    <a:r>
                      <a:rPr lang="ru-RU" b="1" u="sng" dirty="0" smtClean="0"/>
                      <a:t>11 класс </a:t>
                    </a:r>
                  </a:p>
                  <a:p>
                    <a:endParaRPr lang="ru-RU" b="1" u="sng" dirty="0" smtClean="0"/>
                  </a:p>
                  <a:p>
                    <a:r>
                      <a:rPr lang="ru-RU" dirty="0" smtClean="0"/>
                      <a:t>12 169 чел.</a:t>
                    </a:r>
                  </a:p>
                  <a:p>
                    <a:endParaRPr lang="ru-RU" dirty="0" smtClean="0"/>
                  </a:p>
                  <a:p>
                    <a:r>
                      <a:rPr lang="ru-RU" b="1" baseline="0" dirty="0" smtClean="0">
                        <a:solidFill>
                          <a:srgbClr val="7030A0"/>
                        </a:solidFill>
                      </a:rPr>
                      <a:t>36,5%</a:t>
                    </a:r>
                    <a:endParaRPr lang="ru-RU" b="1" dirty="0" smtClean="0">
                      <a:solidFill>
                        <a:srgbClr val="7030A0"/>
                      </a:solidFill>
                    </a:endParaRPr>
                  </a:p>
                  <a:p>
                    <a:endParaRPr lang="ru-RU" dirty="0" smtClean="0"/>
                  </a:p>
                  <a:p>
                    <a:endParaRPr lang="ru-RU" dirty="0"/>
                  </a:p>
                </c:rich>
              </c:tx>
              <c:showCatName val="1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45032906427264147"/>
                  <c:y val="-6.2979061654249172E-2"/>
                </c:manualLayout>
              </c:layout>
              <c:tx>
                <c:rich>
                  <a:bodyPr/>
                  <a:lstStyle/>
                  <a:p>
                    <a:r>
                      <a:rPr lang="ru-RU" b="1" u="sng" dirty="0"/>
                      <a:t>9 </a:t>
                    </a:r>
                    <a:r>
                      <a:rPr lang="ru-RU" b="1" u="sng" dirty="0" smtClean="0"/>
                      <a:t>класс</a:t>
                    </a:r>
                  </a:p>
                  <a:p>
                    <a:endParaRPr lang="ru-RU" dirty="0" smtClean="0"/>
                  </a:p>
                  <a:p>
                    <a:r>
                      <a:rPr lang="ru-RU" dirty="0" smtClean="0"/>
                      <a:t>24 775 чел.</a:t>
                    </a:r>
                  </a:p>
                  <a:p>
                    <a:endParaRPr lang="ru-RU" dirty="0" smtClean="0"/>
                  </a:p>
                  <a:p>
                    <a:r>
                      <a:rPr lang="ru-RU" b="1" dirty="0" smtClean="0">
                        <a:solidFill>
                          <a:srgbClr val="16698E"/>
                        </a:solidFill>
                      </a:rPr>
                      <a:t>48,5%</a:t>
                    </a:r>
                  </a:p>
                  <a:p>
                    <a:endParaRPr lang="ru-RU" dirty="0" smtClean="0"/>
                  </a:p>
                  <a:p>
                    <a:endParaRPr lang="ru-RU" dirty="0"/>
                  </a:p>
                </c:rich>
              </c:tx>
              <c:showCatName val="1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CatName val="1"/>
            <c:showPercent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11 класс</c:v>
                </c:pt>
                <c:pt idx="1">
                  <c:v>11 класс ПОО</c:v>
                </c:pt>
                <c:pt idx="2">
                  <c:v>9 класс </c:v>
                </c:pt>
                <c:pt idx="3">
                  <c:v>9 класс ПОО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7727.3150000000014</c:v>
                </c:pt>
                <c:pt idx="1">
                  <c:v>4441.6850000000004</c:v>
                </c:pt>
                <c:pt idx="2">
                  <c:v>12759.125</c:v>
                </c:pt>
                <c:pt idx="3">
                  <c:v>12015.874999999989</c:v>
                </c:pt>
              </c:numCache>
            </c:numRef>
          </c:val>
        </c:ser>
        <c:dLbls>
          <c:showCatName val="1"/>
          <c:showPercent val="1"/>
        </c:dLbls>
        <c:firstSliceAng val="0"/>
        <c:holeSize val="50"/>
      </c:doughnutChart>
    </c:plotArea>
    <c:plotVisOnly val="1"/>
    <c:dispBlanksAs val="zero"/>
  </c:chart>
  <c:spPr>
    <a:ln>
      <a:noFill/>
    </a:ln>
  </c:spPr>
  <c:txPr>
    <a:bodyPr/>
    <a:lstStyle/>
    <a:p>
      <a:pPr>
        <a:defRPr sz="1800">
          <a:ln>
            <a:noFill/>
          </a:ln>
        </a:defRPr>
      </a:pPr>
      <a:endParaRPr lang="ru-RU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7"/>
  <c:chart>
    <c:title>
      <c:tx>
        <c:rich>
          <a:bodyPr/>
          <a:lstStyle/>
          <a:p>
            <a: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r>
              <a:rPr lang="ru-RU" dirty="0" smtClean="0"/>
              <a:t>Увеличение </a:t>
            </a:r>
            <a:r>
              <a:rPr lang="ru-RU" dirty="0"/>
              <a:t>бюджетных мест</a:t>
            </a:r>
          </a:p>
        </c:rich>
      </c:tx>
      <c:layout>
        <c:manualLayout>
          <c:xMode val="edge"/>
          <c:yMode val="edge"/>
          <c:x val="0.14564574857753332"/>
          <c:y val="4.7539078517747177E-2"/>
        </c:manualLayout>
      </c:layout>
    </c:title>
    <c:plotArea>
      <c:layout/>
      <c:barChart>
        <c:barDir val="col"/>
        <c:grouping val="clustered"/>
        <c:dLbls/>
        <c:gapWidth val="0"/>
        <c:axId val="52452736"/>
        <c:axId val="52525312"/>
      </c:barChart>
      <c:catAx>
        <c:axId val="52452736"/>
        <c:scaling>
          <c:orientation val="minMax"/>
        </c:scaling>
        <c:axPos val="b"/>
        <c:numFmt formatCode="General" sourceLinked="1"/>
        <c:majorTickMark val="none"/>
        <c:tickLblPos val="nextTo"/>
        <c:crossAx val="52525312"/>
        <c:crosses val="autoZero"/>
        <c:auto val="1"/>
        <c:lblAlgn val="ctr"/>
        <c:lblOffset val="100"/>
      </c:catAx>
      <c:valAx>
        <c:axId val="52525312"/>
        <c:scaling>
          <c:orientation val="minMax"/>
        </c:scaling>
        <c:axPos val="l"/>
        <c:numFmt formatCode="General" sourceLinked="1"/>
        <c:tickLblPos val="none"/>
        <c:crossAx val="5245273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1"/>
  <c:chart>
    <c:autoTitleDeleted val="1"/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ППССЗ</c:v>
                </c:pt>
              </c:strCache>
            </c:strRef>
          </c:tx>
          <c:dLbls>
            <c:dLbl>
              <c:idx val="0"/>
              <c:layout>
                <c:manualLayout>
                  <c:x val="-6.0253704803790914E-2"/>
                  <c:y val="-9.9321908562148245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7568714318782394E-2"/>
                  <c:y val="-9.9321908562148245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2684990485008613E-2"/>
                  <c:y val="-5.5178838090082276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3.9899999999999998</c:v>
                </c:pt>
                <c:pt idx="1">
                  <c:v>4.01</c:v>
                </c:pt>
                <c:pt idx="2">
                  <c:v>4.04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426-466E-BB64-B6777EB88D0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ППКРС</c:v>
                </c:pt>
              </c:strCache>
            </c:strRef>
          </c:tx>
          <c:dLbls>
            <c:dLbl>
              <c:idx val="0"/>
              <c:layout>
                <c:manualLayout>
                  <c:x val="-5.3911209561286595E-2"/>
                  <c:y val="-0.11035767618016434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2198733348765074E-2"/>
                  <c:y val="-0.1434649790342139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9.5137428637564747E-3"/>
                  <c:y val="-0.1048397923711565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3.68</c:v>
                </c:pt>
                <c:pt idx="1">
                  <c:v>3.71</c:v>
                </c:pt>
                <c:pt idx="2">
                  <c:v>3.75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426-466E-BB64-B6777EB88D01}"/>
            </c:ext>
          </c:extLst>
        </c:ser>
        <c:dLbls/>
        <c:marker val="1"/>
        <c:axId val="131677184"/>
        <c:axId val="131687168"/>
      </c:lineChart>
      <c:dateAx>
        <c:axId val="131677184"/>
        <c:scaling>
          <c:orientation val="minMax"/>
        </c:scaling>
        <c:axPos val="b"/>
        <c:numFmt formatCode="General" sourceLinked="1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131687168"/>
        <c:crosses val="autoZero"/>
        <c:lblOffset val="100"/>
        <c:baseTimeUnit val="days"/>
      </c:dateAx>
      <c:valAx>
        <c:axId val="131687168"/>
        <c:scaling>
          <c:orientation val="minMax"/>
          <c:max val="4.08"/>
          <c:min val="3.6"/>
        </c:scaling>
        <c:axPos val="l"/>
        <c:majorGridlines/>
        <c:numFmt formatCode="General" sourceLinked="1"/>
        <c:tickLblPos val="none"/>
        <c:crossAx val="131677184"/>
        <c:crosses val="autoZero"/>
        <c:crossBetween val="between"/>
        <c:majorUnit val="0.1"/>
      </c:valAx>
    </c:plotArea>
    <c:legend>
      <c:legendPos val="r"/>
      <c:layout>
        <c:manualLayout>
          <c:xMode val="edge"/>
          <c:yMode val="edge"/>
          <c:x val="0.68747354692559992"/>
          <c:y val="3.8929321991113212E-3"/>
          <c:w val="0.29349896734688841"/>
          <c:h val="0.99610706780088853"/>
        </c:manualLayout>
      </c:layout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8E677E-B555-4354-9A46-181512342550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73641AD-2F34-4734-B41E-A5AEF7552D50}">
      <dgm:prSet phldrT="[Текст]"/>
      <dgm:spPr>
        <a:solidFill>
          <a:schemeClr val="accent5"/>
        </a:solidFill>
      </dgm:spPr>
      <dgm:t>
        <a:bodyPr/>
        <a:lstStyle/>
        <a:p>
          <a:r>
            <a:rPr lang="ru-RU" b="1" dirty="0" smtClean="0"/>
            <a:t>ТОП-15 регионов</a:t>
          </a:r>
          <a:endParaRPr lang="ru-RU" dirty="0"/>
        </a:p>
      </dgm:t>
    </dgm:pt>
    <dgm:pt modelId="{DE60F87F-9D13-472E-A3E2-B5C6CD0856CD}" type="parTrans" cxnId="{9EFFF6BD-9844-4951-805F-A69150616CDA}">
      <dgm:prSet/>
      <dgm:spPr/>
      <dgm:t>
        <a:bodyPr/>
        <a:lstStyle/>
        <a:p>
          <a:endParaRPr lang="ru-RU"/>
        </a:p>
      </dgm:t>
    </dgm:pt>
    <dgm:pt modelId="{BCF49037-2EFD-4905-A35C-FB83C9D6F47E}" type="sibTrans" cxnId="{9EFFF6BD-9844-4951-805F-A69150616CDA}">
      <dgm:prSet/>
      <dgm:spPr/>
      <dgm:t>
        <a:bodyPr/>
        <a:lstStyle/>
        <a:p>
          <a:endParaRPr lang="ru-RU"/>
        </a:p>
      </dgm:t>
    </dgm:pt>
    <dgm:pt modelId="{8E8899FB-6963-466D-9567-9FD3039137FE}" type="pres">
      <dgm:prSet presAssocID="{C48E677E-B555-4354-9A46-18151234255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180AA4A-97A8-4370-8843-76E8CB12129A}" type="pres">
      <dgm:prSet presAssocID="{B73641AD-2F34-4734-B41E-A5AEF7552D50}" presName="parentText" presStyleLbl="node1" presStyleIdx="0" presStyleCnt="1" custScaleX="94058" custScaleY="56005" custLinFactNeighborX="-2971" custLinFactNeighborY="1965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FFF6BD-9844-4951-805F-A69150616CDA}" srcId="{C48E677E-B555-4354-9A46-181512342550}" destId="{B73641AD-2F34-4734-B41E-A5AEF7552D50}" srcOrd="0" destOrd="0" parTransId="{DE60F87F-9D13-472E-A3E2-B5C6CD0856CD}" sibTransId="{BCF49037-2EFD-4905-A35C-FB83C9D6F47E}"/>
    <dgm:cxn modelId="{C60EFF88-BCB9-4A12-8B1D-7177125AEA6C}" type="presOf" srcId="{B73641AD-2F34-4734-B41E-A5AEF7552D50}" destId="{D180AA4A-97A8-4370-8843-76E8CB12129A}" srcOrd="0" destOrd="0" presId="urn:microsoft.com/office/officeart/2005/8/layout/vList2"/>
    <dgm:cxn modelId="{E684EAB9-DE6C-4271-B264-946B3FB0A130}" type="presOf" srcId="{C48E677E-B555-4354-9A46-181512342550}" destId="{8E8899FB-6963-466D-9567-9FD3039137FE}" srcOrd="0" destOrd="0" presId="urn:microsoft.com/office/officeart/2005/8/layout/vList2"/>
    <dgm:cxn modelId="{66005BA7-67A7-4897-93CC-819968FEDF36}" type="presParOf" srcId="{8E8899FB-6963-466D-9567-9FD3039137FE}" destId="{D180AA4A-97A8-4370-8843-76E8CB12129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0.40448</cdr:x>
      <cdr:y>0.15407</cdr:y>
    </cdr:from>
    <cdr:to>
      <cdr:x>0.40448</cdr:x>
      <cdr:y>0.29109</cdr:y>
    </cdr:to>
    <cdr:sp macro="" textlink="">
      <cdr:nvSpPr>
        <cdr:cNvPr id="5" name="Прямая соединительная линия 4"/>
        <cdr:cNvSpPr/>
      </cdr:nvSpPr>
      <cdr:spPr>
        <a:xfrm xmlns:a="http://schemas.openxmlformats.org/drawingml/2006/main">
          <a:off x="2761102" y="854769"/>
          <a:ext cx="0" cy="760164"/>
        </a:xfrm>
        <a:prstGeom xmlns:a="http://schemas.openxmlformats.org/drawingml/2006/main" prst="line">
          <a:avLst/>
        </a:prstGeom>
        <a:ln xmlns:a="http://schemas.openxmlformats.org/drawingml/2006/main" w="76200">
          <a:solidFill>
            <a:schemeClr val="tx1">
              <a:lumMod val="95000"/>
              <a:lumOff val="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0.49486</cdr:x>
      <cdr:y>0.4837</cdr:y>
    </cdr:from>
    <cdr:to>
      <cdr:x>0.59492</cdr:x>
      <cdr:y>0.54923</cdr:y>
    </cdr:to>
    <cdr:sp macro="" textlink="">
      <cdr:nvSpPr>
        <cdr:cNvPr id="8" name="Прямая соединительная линия 7"/>
        <cdr:cNvSpPr/>
      </cdr:nvSpPr>
      <cdr:spPr>
        <a:xfrm xmlns:a="http://schemas.openxmlformats.org/drawingml/2006/main">
          <a:off x="3378047" y="2683570"/>
          <a:ext cx="683046" cy="363557"/>
        </a:xfrm>
        <a:prstGeom xmlns:a="http://schemas.openxmlformats.org/drawingml/2006/main" prst="line">
          <a:avLst/>
        </a:prstGeom>
        <a:ln xmlns:a="http://schemas.openxmlformats.org/drawingml/2006/main" w="76200">
          <a:solidFill>
            <a:schemeClr val="tx1">
              <a:lumMod val="95000"/>
              <a:lumOff val="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0.29635</cdr:x>
      <cdr:y>0.2891</cdr:y>
    </cdr:from>
    <cdr:to>
      <cdr:x>0.51261</cdr:x>
      <cdr:y>0.55519</cdr:y>
    </cdr:to>
    <cdr:sp macro="" textlink="">
      <cdr:nvSpPr>
        <cdr:cNvPr id="9" name="Овал 8"/>
        <cdr:cNvSpPr/>
      </cdr:nvSpPr>
      <cdr:spPr>
        <a:xfrm xmlns:a="http://schemas.openxmlformats.org/drawingml/2006/main">
          <a:off x="2022971" y="1603917"/>
          <a:ext cx="1476259" cy="1476259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1"/>
        </a:solidFill>
        <a:ln xmlns:a="http://schemas.openxmlformats.org/drawingml/2006/main" w="76200">
          <a:solidFill>
            <a:schemeClr val="tx1">
              <a:lumMod val="95000"/>
              <a:lumOff val="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0.14149</cdr:x>
      <cdr:y>0.45789</cdr:y>
    </cdr:from>
    <cdr:to>
      <cdr:x>0.19629</cdr:x>
      <cdr:y>0.46613</cdr:y>
    </cdr:to>
    <cdr:sp macro="" textlink="">
      <cdr:nvSpPr>
        <cdr:cNvPr id="11" name="Прямая соединительная линия 10"/>
        <cdr:cNvSpPr/>
      </cdr:nvSpPr>
      <cdr:spPr>
        <a:xfrm xmlns:a="http://schemas.openxmlformats.org/drawingml/2006/main" flipV="1">
          <a:off x="965843" y="2540352"/>
          <a:ext cx="374098" cy="45719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rgbClr val="16698E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0.61973</cdr:x>
      <cdr:y>0.38722</cdr:y>
    </cdr:from>
    <cdr:to>
      <cdr:x>0.66815</cdr:x>
      <cdr:y>0.40112</cdr:y>
    </cdr:to>
    <cdr:sp macro="" textlink="">
      <cdr:nvSpPr>
        <cdr:cNvPr id="12" name="Прямая соединительная линия 11"/>
        <cdr:cNvSpPr/>
      </cdr:nvSpPr>
      <cdr:spPr>
        <a:xfrm xmlns:a="http://schemas.openxmlformats.org/drawingml/2006/main" flipV="1">
          <a:off x="4230477" y="2148289"/>
          <a:ext cx="330506" cy="77118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38100" cap="flat" cmpd="sng" algn="ctr">
          <a:solidFill>
            <a:srgbClr val="7030A0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rgbClr val="000000"/>
              </a:solidFill>
              <a:latin typeface="Arial"/>
            </a:defRPr>
          </a:lvl1pPr>
          <a:lvl2pPr marL="457200" indent="0">
            <a:defRPr sz="1100">
              <a:solidFill>
                <a:srgbClr val="000000"/>
              </a:solidFill>
              <a:latin typeface="Arial"/>
            </a:defRPr>
          </a:lvl2pPr>
          <a:lvl3pPr marL="914400" indent="0">
            <a:defRPr sz="1100">
              <a:solidFill>
                <a:srgbClr val="000000"/>
              </a:solidFill>
              <a:latin typeface="Arial"/>
            </a:defRPr>
          </a:lvl3pPr>
          <a:lvl4pPr marL="1371600" indent="0">
            <a:defRPr sz="1100">
              <a:solidFill>
                <a:srgbClr val="000000"/>
              </a:solidFill>
              <a:latin typeface="Arial"/>
            </a:defRPr>
          </a:lvl4pPr>
          <a:lvl5pPr marL="1828800" indent="0">
            <a:defRPr sz="1100">
              <a:solidFill>
                <a:srgbClr val="000000"/>
              </a:solidFill>
              <a:latin typeface="Arial"/>
            </a:defRPr>
          </a:lvl5pPr>
          <a:lvl6pPr marL="2286000" indent="0">
            <a:defRPr sz="1100">
              <a:solidFill>
                <a:srgbClr val="000000"/>
              </a:solidFill>
              <a:latin typeface="Arial"/>
            </a:defRPr>
          </a:lvl6pPr>
          <a:lvl7pPr marL="2743200" indent="0">
            <a:defRPr sz="1100">
              <a:solidFill>
                <a:srgbClr val="000000"/>
              </a:solidFill>
              <a:latin typeface="Arial"/>
            </a:defRPr>
          </a:lvl7pPr>
          <a:lvl8pPr marL="3200400" indent="0">
            <a:defRPr sz="1100">
              <a:solidFill>
                <a:srgbClr val="000000"/>
              </a:solidFill>
              <a:latin typeface="Arial"/>
            </a:defRPr>
          </a:lvl8pPr>
          <a:lvl9pPr marL="3657600" indent="0">
            <a:defRPr sz="1100">
              <a:solidFill>
                <a:srgbClr val="000000"/>
              </a:solidFill>
              <a:latin typeface="Arial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E691D-8507-4463-BFB0-1DE81AEADA52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D90975-1012-4054-BCE6-AA10DC9F95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9233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90975-1012-4054-BCE6-AA10DC9F951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5578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BAD20-9F35-436B-BC8E-E2EB9F58F6A6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1B28C-924A-40AA-AA92-EAE97E8CDC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5593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BAD20-9F35-436B-BC8E-E2EB9F58F6A6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1B28C-924A-40AA-AA92-EAE97E8CDC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7290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BAD20-9F35-436B-BC8E-E2EB9F58F6A6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1B28C-924A-40AA-AA92-EAE97E8CDC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8906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Только заголовок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068275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199614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итульный слайд">
  <p:cSld name="1_Титульный слайд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64414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4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8" name="Google Shape;198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726913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p4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5" name="Google Shape;205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3703196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4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11" name="Google Shape;211;p4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13" name="Google Shape;213;p4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4" name="Google Shape;214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8213283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4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20" name="Google Shape;220;p4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21" name="Google Shape;221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9879833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4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7" name="Google Shape;227;p4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28" name="Google Shape;22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332711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BAD20-9F35-436B-BC8E-E2EB9F58F6A6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1B28C-924A-40AA-AA92-EAE97E8CDC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0724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47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4" name="Google Shape;23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879771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8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48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0" name="Google Shape;240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501221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9"/>
          <p:cNvSpPr txBox="1">
            <a:spLocks noGrp="1"/>
          </p:cNvSpPr>
          <p:nvPr>
            <p:ph type="ctrTitle"/>
          </p:nvPr>
        </p:nvSpPr>
        <p:spPr>
          <a:xfrm>
            <a:off x="914400" y="2125982"/>
            <a:ext cx="10363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49"/>
          <p:cNvSpPr txBox="1">
            <a:spLocks noGrp="1"/>
          </p:cNvSpPr>
          <p:nvPr>
            <p:ph type="subTitle" idx="1"/>
          </p:nvPr>
        </p:nvSpPr>
        <p:spPr>
          <a:xfrm>
            <a:off x="1828800" y="3840482"/>
            <a:ext cx="85344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49"/>
          <p:cNvSpPr txBox="1">
            <a:spLocks noGrp="1"/>
          </p:cNvSpPr>
          <p:nvPr>
            <p:ph type="ftr" idx="11"/>
          </p:nvPr>
        </p:nvSpPr>
        <p:spPr>
          <a:xfrm>
            <a:off x="4145280" y="6377942"/>
            <a:ext cx="3901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49"/>
          <p:cNvSpPr txBox="1">
            <a:spLocks noGrp="1"/>
          </p:cNvSpPr>
          <p:nvPr>
            <p:ph type="dt" idx="10"/>
          </p:nvPr>
        </p:nvSpPr>
        <p:spPr>
          <a:xfrm>
            <a:off x="609600" y="6377942"/>
            <a:ext cx="28041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49"/>
          <p:cNvSpPr txBox="1">
            <a:spLocks noGrp="1"/>
          </p:cNvSpPr>
          <p:nvPr>
            <p:ph type="sldNum" idx="12"/>
          </p:nvPr>
        </p:nvSpPr>
        <p:spPr>
          <a:xfrm>
            <a:off x="8778240" y="6377942"/>
            <a:ext cx="28041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571673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BAD20-9F35-436B-BC8E-E2EB9F58F6A6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1B28C-924A-40AA-AA92-EAE97E8CDC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8653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BAD20-9F35-436B-BC8E-E2EB9F58F6A6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1B28C-924A-40AA-AA92-EAE97E8CDC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273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BAD20-9F35-436B-BC8E-E2EB9F58F6A6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1B28C-924A-40AA-AA92-EAE97E8CDC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6139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BAD20-9F35-436B-BC8E-E2EB9F58F6A6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1B28C-924A-40AA-AA92-EAE97E8CDC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52516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BAD20-9F35-436B-BC8E-E2EB9F58F6A6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1B28C-924A-40AA-AA92-EAE97E8CDC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5932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BAD20-9F35-436B-BC8E-E2EB9F58F6A6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1B28C-924A-40AA-AA92-EAE97E8CDC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2512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BAD20-9F35-436B-BC8E-E2EB9F58F6A6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1B28C-924A-40AA-AA92-EAE97E8CDC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98085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BAD20-9F35-436B-BC8E-E2EB9F58F6A6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1B28C-924A-40AA-AA92-EAE97E8CDC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8634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kern="0"/>
          </a:p>
        </p:txBody>
      </p:sp>
      <p:sp>
        <p:nvSpPr>
          <p:cNvPr id="159" name="Google Shape;15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kern="0"/>
          </a:p>
        </p:txBody>
      </p:sp>
      <p:sp>
        <p:nvSpPr>
          <p:cNvPr id="160" name="Google Shape;16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kern="0"/>
              <a:pPr/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xmlns="" val="21759189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3" r:id="rId2"/>
    <p:sldLayoutId id="2147483716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chart" Target="../charts/char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9.jpeg"/><Relationship Id="rId7" Type="http://schemas.openxmlformats.org/officeDocument/2006/relationships/diagramData" Target="../diagrams/data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11" Type="http://schemas.microsoft.com/office/2007/relationships/diagramDrawing" Target="../diagrams/drawing1.xml"/><Relationship Id="rId5" Type="http://schemas.openxmlformats.org/officeDocument/2006/relationships/image" Target="../media/image21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20.jpeg"/><Relationship Id="rId9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image" Target="../media/image7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157;g7e118ccf70_7_0"/>
          <p:cNvPicPr preferRelativeResize="0"/>
          <p:nvPr/>
        </p:nvPicPr>
        <p:blipFill rotWithShape="1">
          <a:blip r:embed="rId2" cstate="print">
            <a:alphaModFix amt="94000"/>
          </a:blip>
          <a:srcRect t="14423" b="1521"/>
          <a:stretch/>
        </p:blipFill>
        <p:spPr>
          <a:xfrm>
            <a:off x="4350" y="0"/>
            <a:ext cx="1219117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58;g7e118ccf70_7_0"/>
          <p:cNvSpPr/>
          <p:nvPr/>
        </p:nvSpPr>
        <p:spPr>
          <a:xfrm>
            <a:off x="-15726" y="0"/>
            <a:ext cx="12207726" cy="6858000"/>
          </a:xfrm>
          <a:prstGeom prst="rect">
            <a:avLst/>
          </a:prstGeom>
          <a:solidFill>
            <a:srgbClr val="DDEAF6">
              <a:alpha val="58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158;g7e118ccf70_7_0"/>
          <p:cNvSpPr/>
          <p:nvPr/>
        </p:nvSpPr>
        <p:spPr>
          <a:xfrm>
            <a:off x="-6101" y="-17641"/>
            <a:ext cx="12201625" cy="997407"/>
          </a:xfrm>
          <a:prstGeom prst="rect">
            <a:avLst/>
          </a:prstGeom>
          <a:solidFill>
            <a:srgbClr val="DDEAF6">
              <a:alpha val="58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6284259" y="5506036"/>
            <a:ext cx="59077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1600"/>
              </a:lnSpc>
              <a:spcBef>
                <a:spcPct val="0"/>
              </a:spcBef>
              <a:buFontTx/>
              <a:buNone/>
            </a:pPr>
            <a:r>
              <a:rPr lang="ru-RU" altLang="ru-RU" sz="2000" kern="800" dirty="0" smtClean="0">
                <a:solidFill>
                  <a:srgbClr val="004D86"/>
                </a:solidFill>
                <a:latin typeface="Times New Roman" pitchFamily="18" charset="0"/>
                <a:ea typeface="Roboto" panose="020B0604020202020204" charset="0"/>
                <a:cs typeface="Times New Roman" pitchFamily="18" charset="0"/>
              </a:rPr>
              <a:t>Заместитель министра образования и науки Алтайского края</a:t>
            </a:r>
          </a:p>
          <a:p>
            <a:pPr algn="ctr" eaLnBrk="1" hangingPunct="1">
              <a:lnSpc>
                <a:spcPts val="1600"/>
              </a:lnSpc>
              <a:spcBef>
                <a:spcPct val="0"/>
              </a:spcBef>
              <a:buFontTx/>
              <a:buNone/>
            </a:pPr>
            <a:r>
              <a:rPr lang="ru-RU" altLang="ru-RU" sz="2000" kern="800" dirty="0" smtClean="0">
                <a:solidFill>
                  <a:srgbClr val="004D86"/>
                </a:solidFill>
                <a:latin typeface="Times New Roman" pitchFamily="18" charset="0"/>
                <a:ea typeface="Roboto" panose="020B0604020202020204" charset="0"/>
                <a:cs typeface="Times New Roman" pitchFamily="18" charset="0"/>
              </a:rPr>
              <a:t>Синицына Галина Владимировна</a:t>
            </a:r>
            <a:endParaRPr lang="ru-RU" altLang="ru-RU" sz="1800" kern="800" dirty="0">
              <a:solidFill>
                <a:srgbClr val="004D86"/>
              </a:solidFill>
              <a:latin typeface="Times New Roman" pitchFamily="18" charset="0"/>
              <a:ea typeface="Roboto" panose="020B0604020202020204" charset="0"/>
              <a:cs typeface="Times New Roman" pitchFamily="18" charset="0"/>
            </a:endParaRP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642" b="9442"/>
          <a:stretch>
            <a:fillRect/>
          </a:stretch>
        </p:blipFill>
        <p:spPr bwMode="auto">
          <a:xfrm>
            <a:off x="4350" y="-85993"/>
            <a:ext cx="1092651" cy="1038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035909" y="127119"/>
            <a:ext cx="412370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004D86"/>
                </a:solidFill>
                <a:latin typeface="Calibri" pitchFamily="34" charset="0"/>
              </a:rPr>
              <a:t>МИНИСТЕРСТВО ОБРАЗОВАНИЯ </a:t>
            </a:r>
            <a:br>
              <a:rPr lang="ru-RU" altLang="ru-RU" sz="2000" b="1" dirty="0">
                <a:solidFill>
                  <a:srgbClr val="004D86"/>
                </a:solidFill>
                <a:latin typeface="Calibri" pitchFamily="34" charset="0"/>
              </a:rPr>
            </a:br>
            <a:r>
              <a:rPr lang="ru-RU" altLang="ru-RU" sz="2000" b="1" dirty="0">
                <a:solidFill>
                  <a:srgbClr val="004D86"/>
                </a:solidFill>
                <a:latin typeface="Calibri" pitchFamily="34" charset="0"/>
              </a:rPr>
              <a:t>И НАУКИ АЛТАЙСКОГО КРАЯ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-6101" y="6431624"/>
            <a:ext cx="12192000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Google Shape;258;p52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4035909" y="1006392"/>
            <a:ext cx="3794337" cy="28905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37029" y="3661582"/>
            <a:ext cx="11654971" cy="1135943"/>
          </a:xfrm>
        </p:spPr>
        <p:txBody>
          <a:bodyPr>
            <a:normAutofit/>
          </a:bodyPr>
          <a:lstStyle/>
          <a:p>
            <a:r>
              <a:rPr lang="ru-RU" altLang="ru-RU" sz="2400" b="1" dirty="0" smtClean="0">
                <a:solidFill>
                  <a:srgbClr val="004D86"/>
                </a:solidFill>
                <a:latin typeface="Times New Roman" pitchFamily="18" charset="0"/>
                <a:ea typeface="Roboto" panose="020B0604020202020204" charset="0"/>
                <a:cs typeface="Times New Roman" pitchFamily="18" charset="0"/>
              </a:rPr>
              <a:t>О системе подготовки рабочих кадров и специалистов среднего звена</a:t>
            </a:r>
            <a:br>
              <a:rPr lang="ru-RU" altLang="ru-RU" sz="2400" b="1" dirty="0" smtClean="0">
                <a:solidFill>
                  <a:srgbClr val="004D86"/>
                </a:solidFill>
                <a:latin typeface="Times New Roman" pitchFamily="18" charset="0"/>
                <a:ea typeface="Roboto" panose="020B0604020202020204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rgbClr val="004D86"/>
                </a:solidFill>
                <a:latin typeface="Times New Roman" pitchFamily="18" charset="0"/>
                <a:ea typeface="Roboto" panose="020B0604020202020204" charset="0"/>
                <a:cs typeface="Times New Roman" pitchFamily="18" charset="0"/>
              </a:rPr>
              <a:t>в профессиональных образовательных организациях Алтайского края</a:t>
            </a:r>
            <a:endParaRPr lang="ru-RU" altLang="ru-RU" sz="2400" b="1" dirty="0">
              <a:solidFill>
                <a:srgbClr val="004D86"/>
              </a:solidFill>
              <a:latin typeface="Times New Roman" pitchFamily="18" charset="0"/>
              <a:ea typeface="Roboto" panose="020B0604020202020204" charset="0"/>
              <a:cs typeface="Times New Roman" pitchFamily="18" charset="0"/>
            </a:endParaRPr>
          </a:p>
        </p:txBody>
      </p:sp>
      <p:sp>
        <p:nvSpPr>
          <p:cNvPr id="14" name="Заголовок 2"/>
          <p:cNvSpPr txBox="1">
            <a:spLocks/>
          </p:cNvSpPr>
          <p:nvPr/>
        </p:nvSpPr>
        <p:spPr>
          <a:xfrm>
            <a:off x="4741203" y="6464358"/>
            <a:ext cx="2713117" cy="3893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b="1" dirty="0" smtClean="0">
                <a:solidFill>
                  <a:srgbClr val="004D86"/>
                </a:solidFill>
                <a:latin typeface="Calibri" pitchFamily="34" charset="0"/>
                <a:ea typeface="+mn-ea"/>
                <a:cs typeface="Arial" charset="0"/>
              </a:rPr>
              <a:t>16.04.2021</a:t>
            </a:r>
            <a:endParaRPr lang="ru-RU" altLang="ru-RU" sz="2000" b="1" dirty="0">
              <a:solidFill>
                <a:srgbClr val="004D86"/>
              </a:solidFill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99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</a:br>
            <a:endParaRPr lang="ru-RU" dirty="0"/>
          </a:p>
        </p:txBody>
      </p:sp>
      <p:sp>
        <p:nvSpPr>
          <p:cNvPr id="4" name="Google Shape;85;p13"/>
          <p:cNvSpPr/>
          <p:nvPr/>
        </p:nvSpPr>
        <p:spPr>
          <a:xfrm>
            <a:off x="1927800" y="5689084"/>
            <a:ext cx="5177161" cy="656631"/>
          </a:xfrm>
          <a:prstGeom prst="ellipse">
            <a:avLst/>
          </a:prstGeom>
          <a:gradFill>
            <a:gsLst>
              <a:gs pos="0">
                <a:schemeClr val="dk1"/>
              </a:gs>
              <a:gs pos="39000">
                <a:schemeClr val="dk1"/>
              </a:gs>
              <a:gs pos="86000">
                <a:srgbClr val="D8D8D8">
                  <a:alpha val="50980"/>
                </a:srgbClr>
              </a:gs>
              <a:gs pos="100000">
                <a:srgbClr val="F2F2F2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" name="Google Shape;86;p13"/>
          <p:cNvGrpSpPr/>
          <p:nvPr/>
        </p:nvGrpSpPr>
        <p:grpSpPr>
          <a:xfrm>
            <a:off x="2899338" y="4850546"/>
            <a:ext cx="3533595" cy="1263815"/>
            <a:chOff x="7491000" y="3879000"/>
            <a:chExt cx="1845000" cy="1980000"/>
          </a:xfrm>
          <a:solidFill>
            <a:srgbClr val="122D46"/>
          </a:solidFill>
        </p:grpSpPr>
        <p:sp>
          <p:nvSpPr>
            <p:cNvPr id="6" name="Google Shape;87;p13"/>
            <p:cNvSpPr/>
            <p:nvPr/>
          </p:nvSpPr>
          <p:spPr>
            <a:xfrm>
              <a:off x="7491000" y="4149000"/>
              <a:ext cx="1845000" cy="1710000"/>
            </a:xfrm>
            <a:custGeom>
              <a:avLst/>
              <a:gdLst/>
              <a:ahLst/>
              <a:cxnLst/>
              <a:rect l="l" t="t" r="r" b="b"/>
              <a:pathLst>
                <a:path w="1845000" h="1710000" extrusionOk="0">
                  <a:moveTo>
                    <a:pt x="0" y="0"/>
                  </a:moveTo>
                  <a:lnTo>
                    <a:pt x="1845000" y="0"/>
                  </a:lnTo>
                  <a:lnTo>
                    <a:pt x="1845000" y="1440000"/>
                  </a:lnTo>
                  <a:cubicBezTo>
                    <a:pt x="1845000" y="1589117"/>
                    <a:pt x="1431983" y="1710000"/>
                    <a:pt x="922500" y="1710000"/>
                  </a:cubicBezTo>
                  <a:cubicBezTo>
                    <a:pt x="413017" y="1710000"/>
                    <a:pt x="0" y="1589117"/>
                    <a:pt x="0" y="144000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88;p13"/>
            <p:cNvSpPr/>
            <p:nvPr/>
          </p:nvSpPr>
          <p:spPr>
            <a:xfrm>
              <a:off x="7491000" y="3879000"/>
              <a:ext cx="1845000" cy="540000"/>
            </a:xfrm>
            <a:prstGeom prst="ellipse">
              <a:avLst/>
            </a:prstGeom>
            <a:grp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" name="Google Shape;89;p13"/>
          <p:cNvGrpSpPr/>
          <p:nvPr/>
        </p:nvGrpSpPr>
        <p:grpSpPr>
          <a:xfrm>
            <a:off x="3863622" y="3778206"/>
            <a:ext cx="3533595" cy="1263815"/>
            <a:chOff x="7491000" y="3879000"/>
            <a:chExt cx="1845000" cy="1980000"/>
          </a:xfrm>
          <a:solidFill>
            <a:schemeClr val="accent5"/>
          </a:solidFill>
        </p:grpSpPr>
        <p:sp>
          <p:nvSpPr>
            <p:cNvPr id="9" name="Google Shape;90;p13"/>
            <p:cNvSpPr/>
            <p:nvPr/>
          </p:nvSpPr>
          <p:spPr>
            <a:xfrm>
              <a:off x="7491000" y="4149000"/>
              <a:ext cx="1845000" cy="1710000"/>
            </a:xfrm>
            <a:custGeom>
              <a:avLst/>
              <a:gdLst/>
              <a:ahLst/>
              <a:cxnLst/>
              <a:rect l="l" t="t" r="r" b="b"/>
              <a:pathLst>
                <a:path w="1845000" h="1710000" extrusionOk="0">
                  <a:moveTo>
                    <a:pt x="0" y="0"/>
                  </a:moveTo>
                  <a:lnTo>
                    <a:pt x="1845000" y="0"/>
                  </a:lnTo>
                  <a:lnTo>
                    <a:pt x="1845000" y="1440000"/>
                  </a:lnTo>
                  <a:cubicBezTo>
                    <a:pt x="1845000" y="1589117"/>
                    <a:pt x="1431983" y="1710000"/>
                    <a:pt x="922500" y="1710000"/>
                  </a:cubicBezTo>
                  <a:cubicBezTo>
                    <a:pt x="413017" y="1710000"/>
                    <a:pt x="0" y="1589117"/>
                    <a:pt x="0" y="144000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91;p13"/>
            <p:cNvSpPr/>
            <p:nvPr/>
          </p:nvSpPr>
          <p:spPr>
            <a:xfrm>
              <a:off x="7491000" y="3879000"/>
              <a:ext cx="1845000" cy="540000"/>
            </a:xfrm>
            <a:prstGeom prst="ellipse">
              <a:avLst/>
            </a:prstGeom>
            <a:grp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" name="Google Shape;92;p13"/>
          <p:cNvGrpSpPr/>
          <p:nvPr/>
        </p:nvGrpSpPr>
        <p:grpSpPr>
          <a:xfrm>
            <a:off x="5026208" y="2661799"/>
            <a:ext cx="3533595" cy="1263815"/>
            <a:chOff x="7491000" y="3879000"/>
            <a:chExt cx="1845000" cy="19800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2" name="Google Shape;93;p13"/>
            <p:cNvSpPr/>
            <p:nvPr/>
          </p:nvSpPr>
          <p:spPr>
            <a:xfrm>
              <a:off x="7491000" y="4149000"/>
              <a:ext cx="1845000" cy="1710000"/>
            </a:xfrm>
            <a:custGeom>
              <a:avLst/>
              <a:gdLst/>
              <a:ahLst/>
              <a:cxnLst/>
              <a:rect l="l" t="t" r="r" b="b"/>
              <a:pathLst>
                <a:path w="1845000" h="1710000" extrusionOk="0">
                  <a:moveTo>
                    <a:pt x="0" y="0"/>
                  </a:moveTo>
                  <a:lnTo>
                    <a:pt x="1845000" y="0"/>
                  </a:lnTo>
                  <a:lnTo>
                    <a:pt x="1845000" y="1440000"/>
                  </a:lnTo>
                  <a:cubicBezTo>
                    <a:pt x="1845000" y="1589117"/>
                    <a:pt x="1431983" y="1710000"/>
                    <a:pt x="922500" y="1710000"/>
                  </a:cubicBezTo>
                  <a:cubicBezTo>
                    <a:pt x="413017" y="1710000"/>
                    <a:pt x="0" y="1589117"/>
                    <a:pt x="0" y="144000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94;p13"/>
            <p:cNvSpPr/>
            <p:nvPr/>
          </p:nvSpPr>
          <p:spPr>
            <a:xfrm>
              <a:off x="7491000" y="3879000"/>
              <a:ext cx="1845000" cy="540000"/>
            </a:xfrm>
            <a:prstGeom prst="ellipse">
              <a:avLst/>
            </a:prstGeom>
            <a:grp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" name="Google Shape;95;p13"/>
          <p:cNvGrpSpPr/>
          <p:nvPr/>
        </p:nvGrpSpPr>
        <p:grpSpPr>
          <a:xfrm>
            <a:off x="6232862" y="1600476"/>
            <a:ext cx="3533595" cy="1263815"/>
            <a:chOff x="7491000" y="3879000"/>
            <a:chExt cx="1845000" cy="1980000"/>
          </a:xfrm>
          <a:solidFill>
            <a:srgbClr val="22B1BF"/>
          </a:solidFill>
        </p:grpSpPr>
        <p:sp>
          <p:nvSpPr>
            <p:cNvPr id="15" name="Google Shape;96;p13"/>
            <p:cNvSpPr/>
            <p:nvPr/>
          </p:nvSpPr>
          <p:spPr>
            <a:xfrm>
              <a:off x="7491000" y="4149000"/>
              <a:ext cx="1845000" cy="1710000"/>
            </a:xfrm>
            <a:custGeom>
              <a:avLst/>
              <a:gdLst/>
              <a:ahLst/>
              <a:cxnLst/>
              <a:rect l="l" t="t" r="r" b="b"/>
              <a:pathLst>
                <a:path w="1845000" h="1710000" extrusionOk="0">
                  <a:moveTo>
                    <a:pt x="0" y="0"/>
                  </a:moveTo>
                  <a:lnTo>
                    <a:pt x="1845000" y="0"/>
                  </a:lnTo>
                  <a:lnTo>
                    <a:pt x="1845000" y="1440000"/>
                  </a:lnTo>
                  <a:cubicBezTo>
                    <a:pt x="1845000" y="1589117"/>
                    <a:pt x="1431983" y="1710000"/>
                    <a:pt x="922500" y="1710000"/>
                  </a:cubicBezTo>
                  <a:cubicBezTo>
                    <a:pt x="413017" y="1710000"/>
                    <a:pt x="0" y="1589117"/>
                    <a:pt x="0" y="144000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97;p13"/>
            <p:cNvSpPr/>
            <p:nvPr/>
          </p:nvSpPr>
          <p:spPr>
            <a:xfrm>
              <a:off x="7491000" y="3879000"/>
              <a:ext cx="1845000" cy="540000"/>
            </a:xfrm>
            <a:prstGeom prst="ellipse">
              <a:avLst/>
            </a:prstGeom>
            <a:grp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Google Shape;100;p13"/>
          <p:cNvSpPr txBox="1"/>
          <p:nvPr/>
        </p:nvSpPr>
        <p:spPr>
          <a:xfrm>
            <a:off x="4318575" y="1273731"/>
            <a:ext cx="29700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Google Shape;101;p13"/>
          <p:cNvSpPr txBox="1"/>
          <p:nvPr/>
        </p:nvSpPr>
        <p:spPr>
          <a:xfrm>
            <a:off x="3853648" y="5373891"/>
            <a:ext cx="2951985" cy="48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Школьники</a:t>
            </a:r>
            <a:r>
              <a:rPr lang="en-US" sz="18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sp>
        <p:nvSpPr>
          <p:cNvPr id="21" name="Google Shape;102;p13"/>
          <p:cNvSpPr txBox="1"/>
          <p:nvPr/>
        </p:nvSpPr>
        <p:spPr>
          <a:xfrm>
            <a:off x="4913479" y="4350715"/>
            <a:ext cx="295198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Студенты СПО</a:t>
            </a:r>
          </a:p>
        </p:txBody>
      </p:sp>
      <p:sp>
        <p:nvSpPr>
          <p:cNvPr id="22" name="Google Shape;103;p13"/>
          <p:cNvSpPr txBox="1"/>
          <p:nvPr/>
        </p:nvSpPr>
        <p:spPr>
          <a:xfrm>
            <a:off x="5843490" y="3240229"/>
            <a:ext cx="295198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latin typeface="Calibri"/>
                <a:ea typeface="Calibri"/>
                <a:cs typeface="Calibri"/>
                <a:sym typeface="Calibri"/>
              </a:rPr>
              <a:t>Студенты вузов</a:t>
            </a:r>
            <a:endParaRPr b="1" dirty="0"/>
          </a:p>
        </p:txBody>
      </p:sp>
      <p:sp>
        <p:nvSpPr>
          <p:cNvPr id="23" name="Google Shape;104;p13"/>
          <p:cNvSpPr txBox="1"/>
          <p:nvPr/>
        </p:nvSpPr>
        <p:spPr>
          <a:xfrm>
            <a:off x="6799208" y="2130408"/>
            <a:ext cx="295198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b="1" dirty="0" smtClean="0">
                <a:solidFill>
                  <a:schemeClr val="bg1">
                    <a:lumMod val="85000"/>
                  </a:schemeClr>
                </a:solidFill>
              </a:rPr>
              <a:t>Работающее население</a:t>
            </a:r>
            <a:endParaRPr lang="ru-RU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9" name="Google Shape;111;p13"/>
          <p:cNvSpPr txBox="1"/>
          <p:nvPr/>
        </p:nvSpPr>
        <p:spPr>
          <a:xfrm>
            <a:off x="1891432" y="2990279"/>
            <a:ext cx="29700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defRPr/>
            </a:pPr>
            <a:r>
              <a:rPr lang="ru-RU" sz="1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Цифровизация</a:t>
            </a:r>
            <a:r>
              <a:rPr lang="ru-RU" sz="14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>
              <a:defRPr/>
            </a:pPr>
            <a:r>
              <a:rPr lang="ru-RU" sz="14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Индивидуальные траектории,</a:t>
            </a:r>
          </a:p>
          <a:p>
            <a:pPr algn="ctr">
              <a:defRPr/>
            </a:pPr>
            <a:r>
              <a:rPr lang="ru-RU" sz="14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Социальные лифты</a:t>
            </a:r>
            <a:endParaRPr lang="ru-RU" sz="1400" b="1" kern="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Google Shape;114;p13"/>
          <p:cNvSpPr txBox="1"/>
          <p:nvPr/>
        </p:nvSpPr>
        <p:spPr>
          <a:xfrm>
            <a:off x="872633" y="4171933"/>
            <a:ext cx="29700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defRPr/>
            </a:pPr>
            <a:r>
              <a:rPr lang="ru-RU" sz="14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Соответствие требованиям современного рынка</a:t>
            </a:r>
            <a:endParaRPr lang="ru-RU" sz="1400" b="1" kern="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oogle Shape;115;p13"/>
          <p:cNvGrpSpPr/>
          <p:nvPr/>
        </p:nvGrpSpPr>
        <p:grpSpPr>
          <a:xfrm>
            <a:off x="-31722" y="4832317"/>
            <a:ext cx="2970000" cy="1260561"/>
            <a:chOff x="343049" y="4806425"/>
            <a:chExt cx="2970000" cy="1260561"/>
          </a:xfrm>
        </p:grpSpPr>
        <p:sp>
          <p:nvSpPr>
            <p:cNvPr id="34" name="Google Shape;116;p13"/>
            <p:cNvSpPr txBox="1"/>
            <p:nvPr/>
          </p:nvSpPr>
          <p:spPr>
            <a:xfrm>
              <a:off x="523069" y="4806425"/>
              <a:ext cx="2153362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17;p13"/>
            <p:cNvSpPr txBox="1"/>
            <p:nvPr/>
          </p:nvSpPr>
          <p:spPr>
            <a:xfrm>
              <a:off x="343049" y="5112879"/>
              <a:ext cx="2970000" cy="954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>
                <a:defRPr/>
              </a:pPr>
              <a:r>
                <a:rPr lang="ru-RU" sz="1400" b="1" kern="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Дополнительное образование,</a:t>
              </a:r>
            </a:p>
            <a:p>
              <a:pPr algn="ctr">
                <a:defRPr/>
              </a:pPr>
              <a:r>
                <a:rPr lang="ru-RU" sz="1400" b="1" kern="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Учитель – наставник, профессионал</a:t>
              </a:r>
              <a:endParaRPr lang="ru-RU" sz="1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5834173" y="1973930"/>
            <a:ext cx="1360649" cy="932483"/>
            <a:chOff x="8119226" y="1114308"/>
            <a:chExt cx="1814198" cy="1243310"/>
          </a:xfrm>
        </p:grpSpPr>
        <p:sp>
          <p:nvSpPr>
            <p:cNvPr id="38" name="TextBox 37"/>
            <p:cNvSpPr txBox="1"/>
            <p:nvPr/>
          </p:nvSpPr>
          <p:spPr>
            <a:xfrm>
              <a:off x="8119226" y="2023717"/>
              <a:ext cx="1814198" cy="333901"/>
            </a:xfrm>
            <a:prstGeom prst="rect">
              <a:avLst/>
            </a:prstGeom>
            <a:noFill/>
          </p:spPr>
          <p:txBody>
            <a:bodyPr wrap="square" lIns="57504" tIns="28752" rIns="57504" bIns="28752" rtlCol="0">
              <a:spAutoFit/>
            </a:bodyPr>
            <a:lstStyle/>
            <a:p>
              <a:pPr algn="ctr">
                <a:lnSpc>
                  <a:spcPts val="1500"/>
                </a:lnSpc>
                <a:defRPr/>
              </a:pPr>
              <a:r>
                <a:rPr lang="ru-RU" sz="1350" b="1" kern="0" dirty="0">
                  <a:solidFill>
                    <a:srgbClr val="000099"/>
                  </a:solidFill>
                  <a:latin typeface="Arial Narrow" panose="020B0606020202030204" pitchFamily="34" charset="0"/>
                </a:rPr>
                <a:t> </a:t>
              </a:r>
            </a:p>
          </p:txBody>
        </p:sp>
        <p:pic>
          <p:nvPicPr>
            <p:cNvPr id="39" name="Picture 7" descr="C:\Users\Админ\Downloads\Без названия (1).pn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</a:blip>
            <a:srcRect/>
            <a:stretch>
              <a:fillRect/>
            </a:stretch>
          </p:blipFill>
          <p:spPr bwMode="auto">
            <a:xfrm>
              <a:off x="8861920" y="1114308"/>
              <a:ext cx="328811" cy="1008000"/>
            </a:xfrm>
            <a:prstGeom prst="rect">
              <a:avLst/>
            </a:prstGeom>
            <a:noFill/>
          </p:spPr>
        </p:pic>
      </p:grpSp>
      <p:pic>
        <p:nvPicPr>
          <p:cNvPr id="42" name="Picture 8" descr="C:\Users\Админ\Downloads\images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/>
          <a:stretch>
            <a:fillRect/>
          </a:stretch>
        </p:blipFill>
        <p:spPr bwMode="auto">
          <a:xfrm>
            <a:off x="5171569" y="2982766"/>
            <a:ext cx="191553" cy="756001"/>
          </a:xfrm>
          <a:prstGeom prst="rect">
            <a:avLst/>
          </a:prstGeom>
          <a:noFill/>
        </p:spPr>
      </p:pic>
      <p:grpSp>
        <p:nvGrpSpPr>
          <p:cNvPr id="43" name="Группа 42"/>
          <p:cNvGrpSpPr/>
          <p:nvPr/>
        </p:nvGrpSpPr>
        <p:grpSpPr>
          <a:xfrm>
            <a:off x="161473" y="2271918"/>
            <a:ext cx="4241329" cy="2634975"/>
            <a:chOff x="4831788" y="2002202"/>
            <a:chExt cx="5655105" cy="3513300"/>
          </a:xfrm>
        </p:grpSpPr>
        <p:sp>
          <p:nvSpPr>
            <p:cNvPr id="44" name="TextBox 43"/>
            <p:cNvSpPr txBox="1"/>
            <p:nvPr/>
          </p:nvSpPr>
          <p:spPr>
            <a:xfrm>
              <a:off x="4831788" y="2002202"/>
              <a:ext cx="1428760" cy="354420"/>
            </a:xfrm>
            <a:prstGeom prst="rect">
              <a:avLst/>
            </a:prstGeom>
            <a:noFill/>
          </p:spPr>
          <p:txBody>
            <a:bodyPr wrap="square" lIns="57504" tIns="28752" rIns="57504" bIns="28752" rtlCol="0">
              <a:spAutoFit/>
            </a:bodyPr>
            <a:lstStyle/>
            <a:p>
              <a:pPr algn="ctr">
                <a:defRPr/>
              </a:pPr>
              <a:endParaRPr lang="ru-RU" sz="1350" b="1" kern="0" dirty="0">
                <a:solidFill>
                  <a:srgbClr val="000099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45" name="Picture 9" descr="C:\Users\Админ\Downloads\173207m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lum bright="70000" contrast="-70000"/>
            </a:blip>
            <a:srcRect l="12931" r="15948"/>
            <a:stretch>
              <a:fillRect/>
            </a:stretch>
          </p:blipFill>
          <p:spPr bwMode="auto">
            <a:xfrm>
              <a:off x="9859613" y="4507502"/>
              <a:ext cx="627280" cy="1008000"/>
            </a:xfrm>
            <a:prstGeom prst="rect">
              <a:avLst/>
            </a:prstGeom>
            <a:noFill/>
          </p:spPr>
        </p:pic>
      </p:grpSp>
      <p:pic>
        <p:nvPicPr>
          <p:cNvPr id="48" name="Picture 11" descr="C:\Users\Админ\Downloads\00577e8150607d4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3107675" y="5212163"/>
            <a:ext cx="661491" cy="75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114;p13"/>
          <p:cNvSpPr txBox="1"/>
          <p:nvPr/>
        </p:nvSpPr>
        <p:spPr>
          <a:xfrm>
            <a:off x="3151287" y="1845538"/>
            <a:ext cx="29700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defRPr/>
            </a:pPr>
            <a:r>
              <a:rPr lang="ru-RU" sz="14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Дополнительное профессиональное образование, актуальное для производства</a:t>
            </a:r>
            <a:endParaRPr lang="ru-RU" sz="1400" b="1" kern="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Заголовок 1"/>
          <p:cNvSpPr txBox="1">
            <a:spLocks/>
          </p:cNvSpPr>
          <p:nvPr/>
        </p:nvSpPr>
        <p:spPr>
          <a:xfrm>
            <a:off x="639896" y="28643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ru-RU" sz="3200" kern="0" dirty="0" smtClean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Построение и развитие непрерывного образовательного пространства </a:t>
            </a:r>
            <a:r>
              <a:rPr kumimoji="0" lang="ru-RU" sz="360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/>
            </a:r>
            <a:br>
              <a:rPr kumimoji="0" lang="ru-RU" sz="360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</a:br>
            <a:endParaRPr kumimoji="0" lang="ru-RU" sz="360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Прямоугольник с двумя скругленными противолежащими углами 61"/>
          <p:cNvSpPr/>
          <p:nvPr/>
        </p:nvSpPr>
        <p:spPr>
          <a:xfrm>
            <a:off x="264406" y="1311007"/>
            <a:ext cx="3172858" cy="1674564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Развитие интеграционных связей </a:t>
            </a:r>
          </a:p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школа-СПО-ВО-предприятие</a:t>
            </a:r>
            <a:endParaRPr lang="ru-RU" sz="16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Формирование индивидуальной </a:t>
            </a:r>
          </a:p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образовательной траектории</a:t>
            </a:r>
            <a:endParaRPr lang="ru-RU" sz="1600" dirty="0"/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6" cstate="print"/>
          <a:srcRect t="4763" b="6787"/>
          <a:stretch>
            <a:fillRect/>
          </a:stretch>
        </p:blipFill>
        <p:spPr>
          <a:xfrm>
            <a:off x="7976210" y="4880473"/>
            <a:ext cx="1751682" cy="9254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7" cstate="print"/>
          <a:srcRect r="4438" b="30685"/>
          <a:stretch>
            <a:fillRect/>
          </a:stretch>
        </p:blipFill>
        <p:spPr>
          <a:xfrm>
            <a:off x="9811113" y="2495622"/>
            <a:ext cx="2142188" cy="8314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8" cstate="print"/>
          <a:srcRect l="22101" t="16565" r="23540" b="15432"/>
          <a:stretch>
            <a:fillRect/>
          </a:stretch>
        </p:blipFill>
        <p:spPr>
          <a:xfrm>
            <a:off x="10432974" y="5463580"/>
            <a:ext cx="1299991" cy="975779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9" cstate="print"/>
          <a:srcRect l="6681" r="7658"/>
          <a:stretch>
            <a:fillRect/>
          </a:stretch>
        </p:blipFill>
        <p:spPr>
          <a:xfrm>
            <a:off x="9617723" y="3888965"/>
            <a:ext cx="1357161" cy="914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C7894A6-0A7B-491C-849E-00539A61BDEE}"/>
              </a:ext>
            </a:extLst>
          </p:cNvPr>
          <p:cNvSpPr/>
          <p:nvPr/>
        </p:nvSpPr>
        <p:spPr>
          <a:xfrm>
            <a:off x="820551" y="5127329"/>
            <a:ext cx="4676866" cy="144016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721E7BCE-C774-4A62-B98D-27D461DB2519}"/>
              </a:ext>
            </a:extLst>
          </p:cNvPr>
          <p:cNvSpPr/>
          <p:nvPr/>
        </p:nvSpPr>
        <p:spPr>
          <a:xfrm>
            <a:off x="6265547" y="945755"/>
            <a:ext cx="4409797" cy="147598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8E2FB67-4D80-40E7-B5AA-95ACC73B8225}"/>
              </a:ext>
            </a:extLst>
          </p:cNvPr>
          <p:cNvSpPr txBox="1"/>
          <p:nvPr/>
        </p:nvSpPr>
        <p:spPr>
          <a:xfrm>
            <a:off x="7411770" y="1249914"/>
            <a:ext cx="307628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Roboto Light "/>
              </a:rPr>
              <a:t>ПОО по 17 компетенциям проведен демонстрационный экзамен</a:t>
            </a:r>
          </a:p>
        </p:txBody>
      </p:sp>
      <p:sp>
        <p:nvSpPr>
          <p:cNvPr id="7" name="Прямоугольник: скругленные верхние углы 2">
            <a:extLst>
              <a:ext uri="{FF2B5EF4-FFF2-40B4-BE49-F238E27FC236}">
                <a16:creationId xmlns:a16="http://schemas.microsoft.com/office/drawing/2014/main" xmlns="" id="{E5586399-C4E2-415C-975D-AAE02713CB2E}"/>
              </a:ext>
            </a:extLst>
          </p:cNvPr>
          <p:cNvSpPr/>
          <p:nvPr/>
        </p:nvSpPr>
        <p:spPr>
          <a:xfrm rot="5400000">
            <a:off x="6177863" y="922214"/>
            <a:ext cx="1081518" cy="1263487"/>
          </a:xfrm>
          <a:prstGeom prst="round2Same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ый треугольник 7">
            <a:extLst>
              <a:ext uri="{FF2B5EF4-FFF2-40B4-BE49-F238E27FC236}">
                <a16:creationId xmlns:a16="http://schemas.microsoft.com/office/drawing/2014/main" xmlns="" id="{E5786826-0EB4-4EE7-ACB6-23AA7DC7D37C}"/>
              </a:ext>
            </a:extLst>
          </p:cNvPr>
          <p:cNvSpPr/>
          <p:nvPr/>
        </p:nvSpPr>
        <p:spPr>
          <a:xfrm rot="16200000">
            <a:off x="6118248" y="815858"/>
            <a:ext cx="165970" cy="22871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ый треугольник 8">
            <a:extLst>
              <a:ext uri="{FF2B5EF4-FFF2-40B4-BE49-F238E27FC236}">
                <a16:creationId xmlns:a16="http://schemas.microsoft.com/office/drawing/2014/main" xmlns="" id="{5C89C9A4-02ED-4066-81C7-B6CDBA22104A}"/>
              </a:ext>
            </a:extLst>
          </p:cNvPr>
          <p:cNvSpPr/>
          <p:nvPr/>
        </p:nvSpPr>
        <p:spPr>
          <a:xfrm rot="5400000" flipV="1">
            <a:off x="6117699" y="2063348"/>
            <a:ext cx="165970" cy="22871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1BFA337A-8C22-4DAB-BD74-DC4414DF4B07}"/>
              </a:ext>
            </a:extLst>
          </p:cNvPr>
          <p:cNvSpPr/>
          <p:nvPr/>
        </p:nvSpPr>
        <p:spPr>
          <a:xfrm>
            <a:off x="6085780" y="1022562"/>
            <a:ext cx="228710" cy="10721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4A76421-C57B-4415-A82B-0EC0606B3A30}"/>
              </a:ext>
            </a:extLst>
          </p:cNvPr>
          <p:cNvSpPr txBox="1"/>
          <p:nvPr/>
        </p:nvSpPr>
        <p:spPr>
          <a:xfrm>
            <a:off x="6414103" y="1216624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25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8471F1C2-118F-4D38-BEBD-DFD6B7B34E2E}"/>
              </a:ext>
            </a:extLst>
          </p:cNvPr>
          <p:cNvSpPr/>
          <p:nvPr/>
        </p:nvSpPr>
        <p:spPr>
          <a:xfrm>
            <a:off x="964567" y="950865"/>
            <a:ext cx="4554884" cy="10801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верхние углы 52">
            <a:extLst>
              <a:ext uri="{FF2B5EF4-FFF2-40B4-BE49-F238E27FC236}">
                <a16:creationId xmlns:a16="http://schemas.microsoft.com/office/drawing/2014/main" xmlns="" id="{7A4F8339-B66D-41AD-8E84-335226BA3074}"/>
              </a:ext>
            </a:extLst>
          </p:cNvPr>
          <p:cNvSpPr/>
          <p:nvPr/>
        </p:nvSpPr>
        <p:spPr>
          <a:xfrm rot="5400000">
            <a:off x="754834" y="901462"/>
            <a:ext cx="1081518" cy="1263487"/>
          </a:xfrm>
          <a:prstGeom prst="round2SameRect">
            <a:avLst/>
          </a:prstGeom>
          <a:solidFill>
            <a:srgbClr val="22B1B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ый треугольник 13">
            <a:extLst>
              <a:ext uri="{FF2B5EF4-FFF2-40B4-BE49-F238E27FC236}">
                <a16:creationId xmlns:a16="http://schemas.microsoft.com/office/drawing/2014/main" xmlns="" id="{24726CBE-F7EA-4638-8D4B-BD013E41A860}"/>
              </a:ext>
            </a:extLst>
          </p:cNvPr>
          <p:cNvSpPr/>
          <p:nvPr/>
        </p:nvSpPr>
        <p:spPr>
          <a:xfrm rot="16200000">
            <a:off x="695219" y="795106"/>
            <a:ext cx="165970" cy="228710"/>
          </a:xfrm>
          <a:prstGeom prst="rtTriangle">
            <a:avLst/>
          </a:prstGeom>
          <a:solidFill>
            <a:srgbClr val="22B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ый треугольник 14">
            <a:extLst>
              <a:ext uri="{FF2B5EF4-FFF2-40B4-BE49-F238E27FC236}">
                <a16:creationId xmlns:a16="http://schemas.microsoft.com/office/drawing/2014/main" xmlns="" id="{E1EAB89F-0246-4AE6-B12F-0DA57761CE81}"/>
              </a:ext>
            </a:extLst>
          </p:cNvPr>
          <p:cNvSpPr/>
          <p:nvPr/>
        </p:nvSpPr>
        <p:spPr>
          <a:xfrm rot="5400000" flipV="1">
            <a:off x="694670" y="2042596"/>
            <a:ext cx="165970" cy="228710"/>
          </a:xfrm>
          <a:prstGeom prst="rtTriangle">
            <a:avLst/>
          </a:prstGeom>
          <a:solidFill>
            <a:srgbClr val="22B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799C4655-9EE6-4C23-A6EF-591D3188E097}"/>
              </a:ext>
            </a:extLst>
          </p:cNvPr>
          <p:cNvSpPr/>
          <p:nvPr/>
        </p:nvSpPr>
        <p:spPr>
          <a:xfrm>
            <a:off x="676535" y="1022873"/>
            <a:ext cx="228710" cy="1072156"/>
          </a:xfrm>
          <a:prstGeom prst="rect">
            <a:avLst/>
          </a:prstGeom>
          <a:solidFill>
            <a:srgbClr val="22B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B3EB750-0341-42D3-BF21-A9886C25E02F}"/>
              </a:ext>
            </a:extLst>
          </p:cNvPr>
          <p:cNvSpPr txBox="1"/>
          <p:nvPr/>
        </p:nvSpPr>
        <p:spPr>
          <a:xfrm>
            <a:off x="965426" y="1195872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39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8FC57294-E526-4B3D-A2A2-0619C8458C3D}"/>
              </a:ext>
            </a:extLst>
          </p:cNvPr>
          <p:cNvSpPr/>
          <p:nvPr/>
        </p:nvSpPr>
        <p:spPr>
          <a:xfrm>
            <a:off x="6226590" y="2723921"/>
            <a:ext cx="4437737" cy="172819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B154D90-8202-49C6-84C8-F75B24224C1F}"/>
              </a:ext>
            </a:extLst>
          </p:cNvPr>
          <p:cNvSpPr txBox="1"/>
          <p:nvPr/>
        </p:nvSpPr>
        <p:spPr>
          <a:xfrm>
            <a:off x="7378719" y="2939945"/>
            <a:ext cx="307628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0"/>
            <a:r>
              <a:rPr lang="ru-RU" sz="1400" b="1" dirty="0" smtClean="0">
                <a:latin typeface="Roboto Light "/>
              </a:rPr>
              <a:t>Создан центр опережающей профессиональной подготовки (привлечено из средств федерального бюджета 51,2 млн. рублей)</a:t>
            </a:r>
            <a:endParaRPr lang="ru-RU" sz="1400" b="1" dirty="0">
              <a:latin typeface="Roboto Light "/>
            </a:endParaRPr>
          </a:p>
        </p:txBody>
      </p:sp>
      <p:sp>
        <p:nvSpPr>
          <p:cNvPr id="20" name="Прямоугольник: скругленные верхние углы 156">
            <a:extLst>
              <a:ext uri="{FF2B5EF4-FFF2-40B4-BE49-F238E27FC236}">
                <a16:creationId xmlns:a16="http://schemas.microsoft.com/office/drawing/2014/main" xmlns="" id="{C522B3D6-90BD-4590-B400-5AE3A875C888}"/>
              </a:ext>
            </a:extLst>
          </p:cNvPr>
          <p:cNvSpPr/>
          <p:nvPr/>
        </p:nvSpPr>
        <p:spPr>
          <a:xfrm rot="5400000">
            <a:off x="6177863" y="3014714"/>
            <a:ext cx="1081518" cy="1263487"/>
          </a:xfrm>
          <a:prstGeom prst="round2Same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ый треугольник 20">
            <a:extLst>
              <a:ext uri="{FF2B5EF4-FFF2-40B4-BE49-F238E27FC236}">
                <a16:creationId xmlns:a16="http://schemas.microsoft.com/office/drawing/2014/main" xmlns="" id="{D9E03EE4-53DB-4310-B0E9-48B561E71314}"/>
              </a:ext>
            </a:extLst>
          </p:cNvPr>
          <p:cNvSpPr/>
          <p:nvPr/>
        </p:nvSpPr>
        <p:spPr>
          <a:xfrm rot="16200000">
            <a:off x="6118248" y="2908358"/>
            <a:ext cx="165970" cy="228710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ый треугольник 21">
            <a:extLst>
              <a:ext uri="{FF2B5EF4-FFF2-40B4-BE49-F238E27FC236}">
                <a16:creationId xmlns:a16="http://schemas.microsoft.com/office/drawing/2014/main" xmlns="" id="{106915D9-2A65-4D1C-8AB1-BCA6D9D9735C}"/>
              </a:ext>
            </a:extLst>
          </p:cNvPr>
          <p:cNvSpPr/>
          <p:nvPr/>
        </p:nvSpPr>
        <p:spPr>
          <a:xfrm rot="5400000" flipV="1">
            <a:off x="6117699" y="4155848"/>
            <a:ext cx="165970" cy="228710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3850E1FC-4794-4994-992A-507E936A0407}"/>
              </a:ext>
            </a:extLst>
          </p:cNvPr>
          <p:cNvSpPr/>
          <p:nvPr/>
        </p:nvSpPr>
        <p:spPr>
          <a:xfrm>
            <a:off x="6085780" y="3115062"/>
            <a:ext cx="228710" cy="107215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3D20989-085A-402A-8A02-9FB499B9F2E7}"/>
              </a:ext>
            </a:extLst>
          </p:cNvPr>
          <p:cNvSpPr txBox="1"/>
          <p:nvPr/>
        </p:nvSpPr>
        <p:spPr>
          <a:xfrm>
            <a:off x="6543946" y="330912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1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7C7894A6-0A7B-491C-849E-00539A61BDEE}"/>
              </a:ext>
            </a:extLst>
          </p:cNvPr>
          <p:cNvSpPr/>
          <p:nvPr/>
        </p:nvSpPr>
        <p:spPr>
          <a:xfrm>
            <a:off x="892558" y="2175001"/>
            <a:ext cx="4648925" cy="129614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F69E664-373F-454D-B9F7-B605ED80DC0D}"/>
              </a:ext>
            </a:extLst>
          </p:cNvPr>
          <p:cNvSpPr txBox="1"/>
          <p:nvPr/>
        </p:nvSpPr>
        <p:spPr>
          <a:xfrm>
            <a:off x="2044687" y="2626893"/>
            <a:ext cx="32131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0"/>
            <a:r>
              <a:rPr lang="ru-RU" sz="1400" b="1" dirty="0" smtClean="0">
                <a:latin typeface="Roboto Light "/>
              </a:rPr>
              <a:t>Создано современных рабочих мест в ЦПДЭ</a:t>
            </a:r>
            <a:endParaRPr lang="ru-RU" sz="1400" b="1" dirty="0">
              <a:latin typeface="Roboto Light "/>
            </a:endParaRPr>
          </a:p>
        </p:txBody>
      </p:sp>
      <p:sp>
        <p:nvSpPr>
          <p:cNvPr id="27" name="Прямоугольник: скругленные верхние углы 174">
            <a:extLst>
              <a:ext uri="{FF2B5EF4-FFF2-40B4-BE49-F238E27FC236}">
                <a16:creationId xmlns:a16="http://schemas.microsoft.com/office/drawing/2014/main" xmlns="" id="{6F1E7D82-7F73-41B9-AA6C-616D59160EC0}"/>
              </a:ext>
            </a:extLst>
          </p:cNvPr>
          <p:cNvSpPr/>
          <p:nvPr/>
        </p:nvSpPr>
        <p:spPr>
          <a:xfrm rot="5400000">
            <a:off x="754834" y="2341622"/>
            <a:ext cx="1081518" cy="1263487"/>
          </a:xfrm>
          <a:prstGeom prst="round2Same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ый треугольник 27">
            <a:extLst>
              <a:ext uri="{FF2B5EF4-FFF2-40B4-BE49-F238E27FC236}">
                <a16:creationId xmlns:a16="http://schemas.microsoft.com/office/drawing/2014/main" xmlns="" id="{7F74B4D6-F573-4701-AF80-D5FCA4ACBA19}"/>
              </a:ext>
            </a:extLst>
          </p:cNvPr>
          <p:cNvSpPr/>
          <p:nvPr/>
        </p:nvSpPr>
        <p:spPr>
          <a:xfrm rot="16200000">
            <a:off x="695219" y="2235266"/>
            <a:ext cx="165970" cy="228710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ый треугольник 28">
            <a:extLst>
              <a:ext uri="{FF2B5EF4-FFF2-40B4-BE49-F238E27FC236}">
                <a16:creationId xmlns:a16="http://schemas.microsoft.com/office/drawing/2014/main" xmlns="" id="{3A53953E-A683-4ECC-9576-3691B7518401}"/>
              </a:ext>
            </a:extLst>
          </p:cNvPr>
          <p:cNvSpPr/>
          <p:nvPr/>
        </p:nvSpPr>
        <p:spPr>
          <a:xfrm rot="5400000" flipV="1">
            <a:off x="694670" y="3482756"/>
            <a:ext cx="165970" cy="228710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FA0A0961-293E-437A-93F4-7BA6A1E5323D}"/>
              </a:ext>
            </a:extLst>
          </p:cNvPr>
          <p:cNvSpPr/>
          <p:nvPr/>
        </p:nvSpPr>
        <p:spPr>
          <a:xfrm>
            <a:off x="676535" y="2458765"/>
            <a:ext cx="228710" cy="107215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ADB9D05-A199-4562-8D8F-E4E173828FB2}"/>
              </a:ext>
            </a:extLst>
          </p:cNvPr>
          <p:cNvSpPr txBox="1"/>
          <p:nvPr/>
        </p:nvSpPr>
        <p:spPr>
          <a:xfrm>
            <a:off x="861231" y="2636032"/>
            <a:ext cx="9637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263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58DE8EFF-FAB8-4B60-A7C2-56B1B9F8DF77}"/>
              </a:ext>
            </a:extLst>
          </p:cNvPr>
          <p:cNvSpPr/>
          <p:nvPr/>
        </p:nvSpPr>
        <p:spPr>
          <a:xfrm>
            <a:off x="6298599" y="4812153"/>
            <a:ext cx="4354712" cy="170080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CC23211-3E9D-4E92-9B50-B1A0B63AEB40}"/>
              </a:ext>
            </a:extLst>
          </p:cNvPr>
          <p:cNvSpPr txBox="1"/>
          <p:nvPr/>
        </p:nvSpPr>
        <p:spPr>
          <a:xfrm>
            <a:off x="7306711" y="4884161"/>
            <a:ext cx="31262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0"/>
            <a:r>
              <a:rPr lang="ru-RU" sz="1400" b="1" dirty="0" smtClean="0">
                <a:latin typeface="Roboto Light "/>
              </a:rPr>
              <a:t>Создано мастерских по компетенциям, оснащенных современной материально-технической базой (привлечено из средств федерального бюджета 121 млн. рублей)</a:t>
            </a:r>
            <a:endParaRPr lang="ru-RU" sz="1400" b="1" dirty="0">
              <a:latin typeface="Roboto Light "/>
            </a:endParaRPr>
          </a:p>
        </p:txBody>
      </p:sp>
      <p:sp>
        <p:nvSpPr>
          <p:cNvPr id="34" name="Прямоугольник: скругленные верхние углы 192">
            <a:extLst>
              <a:ext uri="{FF2B5EF4-FFF2-40B4-BE49-F238E27FC236}">
                <a16:creationId xmlns:a16="http://schemas.microsoft.com/office/drawing/2014/main" xmlns="" id="{225478A2-2AE6-4482-9611-4E8FFF992386}"/>
              </a:ext>
            </a:extLst>
          </p:cNvPr>
          <p:cNvSpPr/>
          <p:nvPr/>
        </p:nvSpPr>
        <p:spPr>
          <a:xfrm rot="5400000">
            <a:off x="6177863" y="5203598"/>
            <a:ext cx="1081518" cy="1263487"/>
          </a:xfrm>
          <a:prstGeom prst="round2SameRect">
            <a:avLst/>
          </a:prstGeom>
          <a:solidFill>
            <a:srgbClr val="22B1B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ый треугольник 34">
            <a:extLst>
              <a:ext uri="{FF2B5EF4-FFF2-40B4-BE49-F238E27FC236}">
                <a16:creationId xmlns:a16="http://schemas.microsoft.com/office/drawing/2014/main" xmlns="" id="{BD752895-7251-4294-B96D-C7D0A17BEB6B}"/>
              </a:ext>
            </a:extLst>
          </p:cNvPr>
          <p:cNvSpPr/>
          <p:nvPr/>
        </p:nvSpPr>
        <p:spPr>
          <a:xfrm rot="16200000">
            <a:off x="6118248" y="5097242"/>
            <a:ext cx="165970" cy="228710"/>
          </a:xfrm>
          <a:prstGeom prst="rtTriangle">
            <a:avLst/>
          </a:prstGeom>
          <a:solidFill>
            <a:srgbClr val="22B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ый треугольник 35">
            <a:extLst>
              <a:ext uri="{FF2B5EF4-FFF2-40B4-BE49-F238E27FC236}">
                <a16:creationId xmlns:a16="http://schemas.microsoft.com/office/drawing/2014/main" xmlns="" id="{FC3E6DFF-ED85-4081-A872-A0CC7A2D452A}"/>
              </a:ext>
            </a:extLst>
          </p:cNvPr>
          <p:cNvSpPr/>
          <p:nvPr/>
        </p:nvSpPr>
        <p:spPr>
          <a:xfrm rot="5400000" flipV="1">
            <a:off x="6117699" y="6344732"/>
            <a:ext cx="165970" cy="228710"/>
          </a:xfrm>
          <a:prstGeom prst="rtTriangle">
            <a:avLst/>
          </a:prstGeom>
          <a:solidFill>
            <a:srgbClr val="22B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063BD54A-E7BF-4CE3-A495-C561565A0AF9}"/>
              </a:ext>
            </a:extLst>
          </p:cNvPr>
          <p:cNvSpPr/>
          <p:nvPr/>
        </p:nvSpPr>
        <p:spPr>
          <a:xfrm>
            <a:off x="6085780" y="5303946"/>
            <a:ext cx="228710" cy="1072156"/>
          </a:xfrm>
          <a:prstGeom prst="rect">
            <a:avLst/>
          </a:prstGeom>
          <a:solidFill>
            <a:srgbClr val="22B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95C6DA4-0ED9-4A68-A9E9-D684ADF2A963}"/>
              </a:ext>
            </a:extLst>
          </p:cNvPr>
          <p:cNvSpPr txBox="1"/>
          <p:nvPr/>
        </p:nvSpPr>
        <p:spPr>
          <a:xfrm>
            <a:off x="6414103" y="5498008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25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58790007-A187-4F2B-B3DC-C3F4861B3A53}"/>
              </a:ext>
            </a:extLst>
          </p:cNvPr>
          <p:cNvSpPr/>
          <p:nvPr/>
        </p:nvSpPr>
        <p:spPr>
          <a:xfrm>
            <a:off x="892559" y="3599849"/>
            <a:ext cx="4626892" cy="143136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F95F7C87-A303-4111-8BD2-C2AC63657406}"/>
              </a:ext>
            </a:extLst>
          </p:cNvPr>
          <p:cNvSpPr txBox="1"/>
          <p:nvPr/>
        </p:nvSpPr>
        <p:spPr>
          <a:xfrm>
            <a:off x="2044687" y="3687169"/>
            <a:ext cx="33147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0"/>
            <a:r>
              <a:rPr lang="ru-RU" sz="1400" b="1" dirty="0" smtClean="0">
                <a:latin typeface="Roboto Light "/>
              </a:rPr>
              <a:t>Сдана выпускниками государственная итоговая аттестация в форме демонстрационного экзамена</a:t>
            </a:r>
            <a:endParaRPr lang="ru-RU" sz="1400" b="1" dirty="0">
              <a:latin typeface="Roboto Light "/>
            </a:endParaRPr>
          </a:p>
        </p:txBody>
      </p:sp>
      <p:sp>
        <p:nvSpPr>
          <p:cNvPr id="41" name="Прямоугольник: скругленные верхние углы 210">
            <a:extLst>
              <a:ext uri="{FF2B5EF4-FFF2-40B4-BE49-F238E27FC236}">
                <a16:creationId xmlns:a16="http://schemas.microsoft.com/office/drawing/2014/main" xmlns="" id="{7B3EB410-3C9B-4F26-9A4A-4A8D96698C18}"/>
              </a:ext>
            </a:extLst>
          </p:cNvPr>
          <p:cNvSpPr/>
          <p:nvPr/>
        </p:nvSpPr>
        <p:spPr>
          <a:xfrm rot="5400000">
            <a:off x="754834" y="3790582"/>
            <a:ext cx="1081518" cy="1263487"/>
          </a:xfrm>
          <a:prstGeom prst="round2Same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ый треугольник 41">
            <a:extLst>
              <a:ext uri="{FF2B5EF4-FFF2-40B4-BE49-F238E27FC236}">
                <a16:creationId xmlns:a16="http://schemas.microsoft.com/office/drawing/2014/main" xmlns="" id="{97E73146-D14C-4CA2-AAC0-C4916015B140}"/>
              </a:ext>
            </a:extLst>
          </p:cNvPr>
          <p:cNvSpPr/>
          <p:nvPr/>
        </p:nvSpPr>
        <p:spPr>
          <a:xfrm rot="16200000">
            <a:off x="695219" y="3684226"/>
            <a:ext cx="165970" cy="22871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ый треугольник 42">
            <a:extLst>
              <a:ext uri="{FF2B5EF4-FFF2-40B4-BE49-F238E27FC236}">
                <a16:creationId xmlns:a16="http://schemas.microsoft.com/office/drawing/2014/main" xmlns="" id="{26B27C72-D396-4BB1-B3D6-D9F9A4114A86}"/>
              </a:ext>
            </a:extLst>
          </p:cNvPr>
          <p:cNvSpPr/>
          <p:nvPr/>
        </p:nvSpPr>
        <p:spPr>
          <a:xfrm rot="5400000" flipV="1">
            <a:off x="635897" y="4855823"/>
            <a:ext cx="165970" cy="22871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17710B1A-13B7-4268-A8C3-67162CE11312}"/>
              </a:ext>
            </a:extLst>
          </p:cNvPr>
          <p:cNvSpPr txBox="1"/>
          <p:nvPr/>
        </p:nvSpPr>
        <p:spPr>
          <a:xfrm>
            <a:off x="861231" y="4084992"/>
            <a:ext cx="9637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542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45" name="Заголовок 1"/>
          <p:cNvSpPr txBox="1">
            <a:spLocks/>
          </p:cNvSpPr>
          <p:nvPr/>
        </p:nvSpPr>
        <p:spPr>
          <a:xfrm>
            <a:off x="1978119" y="235895"/>
            <a:ext cx="8229600" cy="77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tabLst/>
              <a:defRPr/>
            </a:pPr>
            <a:endParaRPr kumimoji="0" lang="ru-RU" sz="4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998078" y="1162573"/>
            <a:ext cx="334862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0"/>
            <a:r>
              <a:rPr lang="ru-RU" sz="1400" b="1" dirty="0" smtClean="0">
                <a:latin typeface="Roboto Light "/>
              </a:rPr>
              <a:t>Аккредитовано центров проведения демонстрационного экзамена</a:t>
            </a:r>
            <a:endParaRPr lang="ru-RU" sz="1400" b="1" dirty="0">
              <a:latin typeface="Roboto Light 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C3CB7461-10CC-4A72-806C-C64F2ABC7D8E}"/>
              </a:ext>
            </a:extLst>
          </p:cNvPr>
          <p:cNvSpPr/>
          <p:nvPr/>
        </p:nvSpPr>
        <p:spPr>
          <a:xfrm>
            <a:off x="604527" y="3879081"/>
            <a:ext cx="228710" cy="1072156"/>
          </a:xfrm>
          <a:prstGeom prst="rect">
            <a:avLst/>
          </a:prstGeom>
          <a:gradFill>
            <a:gsLst>
              <a:gs pos="46000">
                <a:schemeClr val="accent3"/>
              </a:gs>
              <a:gs pos="100000">
                <a:schemeClr val="accent3"/>
              </a:gs>
              <a:gs pos="25000">
                <a:srgbClr val="FDEDDD">
                  <a:alpha val="63000"/>
                </a:srgbClr>
              </a:gs>
              <a:gs pos="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: скругленные верхние углы 52">
            <a:extLst>
              <a:ext uri="{FF2B5EF4-FFF2-40B4-BE49-F238E27FC236}">
                <a16:creationId xmlns:a16="http://schemas.microsoft.com/office/drawing/2014/main" xmlns="" id="{7A4F8339-B66D-41AD-8E84-335226BA3074}"/>
              </a:ext>
            </a:extLst>
          </p:cNvPr>
          <p:cNvSpPr/>
          <p:nvPr/>
        </p:nvSpPr>
        <p:spPr>
          <a:xfrm rot="5400000">
            <a:off x="682826" y="5130514"/>
            <a:ext cx="1081518" cy="1263487"/>
          </a:xfrm>
          <a:prstGeom prst="round2Same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ый треугольник 48">
            <a:extLst>
              <a:ext uri="{FF2B5EF4-FFF2-40B4-BE49-F238E27FC236}">
                <a16:creationId xmlns:a16="http://schemas.microsoft.com/office/drawing/2014/main" xmlns="" id="{24726CBE-F7EA-4638-8D4B-BD013E41A860}"/>
              </a:ext>
            </a:extLst>
          </p:cNvPr>
          <p:cNvSpPr/>
          <p:nvPr/>
        </p:nvSpPr>
        <p:spPr>
          <a:xfrm rot="16200000">
            <a:off x="623211" y="5024158"/>
            <a:ext cx="165970" cy="22871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799C4655-9EE6-4C23-A6EF-591D3188E097}"/>
              </a:ext>
            </a:extLst>
          </p:cNvPr>
          <p:cNvSpPr/>
          <p:nvPr/>
        </p:nvSpPr>
        <p:spPr>
          <a:xfrm>
            <a:off x="604527" y="5251925"/>
            <a:ext cx="228710" cy="1072156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DB3EB750-0341-42D3-BF21-A9886C25E02F}"/>
              </a:ext>
            </a:extLst>
          </p:cNvPr>
          <p:cNvSpPr txBox="1"/>
          <p:nvPr/>
        </p:nvSpPr>
        <p:spPr>
          <a:xfrm>
            <a:off x="1036085" y="5424924"/>
            <a:ext cx="470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2049796" y="5336651"/>
            <a:ext cx="35027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0"/>
            <a:r>
              <a:rPr lang="ru-RU" sz="1200" b="1" dirty="0" smtClean="0">
                <a:latin typeface="Roboto Light "/>
              </a:rPr>
              <a:t>Аккредитовано специализированных центров компетенций («Кондитерское дело», «Дошкольное образование», «Электромонтаж», «Ремонт и обслуживание легковых автомобилей»)</a:t>
            </a:r>
            <a:endParaRPr lang="ru-RU" sz="1200" b="1" dirty="0">
              <a:latin typeface="Roboto Light "/>
            </a:endParaRPr>
          </a:p>
        </p:txBody>
      </p:sp>
      <p:sp>
        <p:nvSpPr>
          <p:cNvPr id="53" name="Прямоугольный треугольник 52">
            <a:extLst>
              <a:ext uri="{FF2B5EF4-FFF2-40B4-BE49-F238E27FC236}">
                <a16:creationId xmlns:a16="http://schemas.microsoft.com/office/drawing/2014/main" xmlns="" id="{E1EAB89F-0246-4AE6-B12F-0DA57761CE81}"/>
              </a:ext>
            </a:extLst>
          </p:cNvPr>
          <p:cNvSpPr/>
          <p:nvPr/>
        </p:nvSpPr>
        <p:spPr>
          <a:xfrm rot="5400000" flipV="1">
            <a:off x="635897" y="6248087"/>
            <a:ext cx="165970" cy="22871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Заголовок 1"/>
          <p:cNvSpPr>
            <a:spLocks noGrp="1"/>
          </p:cNvSpPr>
          <p:nvPr>
            <p:ph type="title"/>
          </p:nvPr>
        </p:nvSpPr>
        <p:spPr>
          <a:xfrm>
            <a:off x="783116" y="0"/>
            <a:ext cx="10515600" cy="1325700"/>
          </a:xfrm>
        </p:spPr>
        <p:txBody>
          <a:bodyPr/>
          <a:lstStyle/>
          <a:p>
            <a:pPr lvl="0"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Достижения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000" y="0"/>
            <a:ext cx="10515600" cy="1325700"/>
          </a:xfrm>
        </p:spPr>
        <p:txBody>
          <a:bodyPr/>
          <a:lstStyle/>
          <a:p>
            <a:r>
              <a:rPr lang="ru-RU" dirty="0" smtClean="0"/>
              <a:t>ЦОПП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1.jpeg"/>
          <p:cNvPicPr>
            <a:picLocks noChangeAspect="1"/>
          </p:cNvPicPr>
          <p:nvPr/>
        </p:nvPicPr>
        <p:blipFill>
          <a:blip r:embed="rId2"/>
          <a:srcRect r="22881"/>
          <a:stretch>
            <a:fillRect/>
          </a:stretch>
        </p:blipFill>
        <p:spPr>
          <a:xfrm>
            <a:off x="6681457" y="1654629"/>
            <a:ext cx="5174860" cy="4139590"/>
          </a:xfrm>
          <a:prstGeom prst="rect">
            <a:avLst/>
          </a:prstGeom>
        </p:spPr>
      </p:pic>
      <p:pic>
        <p:nvPicPr>
          <p:cNvPr id="9" name="Рисунок 8" descr="Лекторий.jpeg"/>
          <p:cNvPicPr>
            <a:picLocks noChangeAspect="1"/>
          </p:cNvPicPr>
          <p:nvPr/>
        </p:nvPicPr>
        <p:blipFill>
          <a:blip r:embed="rId3"/>
          <a:srcRect l="9328" r="8396"/>
          <a:stretch>
            <a:fillRect/>
          </a:stretch>
        </p:blipFill>
        <p:spPr>
          <a:xfrm>
            <a:off x="551543" y="1654629"/>
            <a:ext cx="5749669" cy="413959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Сварочные технологии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4" name="Рисунок 3" descr="WhatsApp Image 2021-04-06 at 12.36.5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44" y="1494970"/>
            <a:ext cx="6647542" cy="4985656"/>
          </a:xfrm>
          <a:prstGeom prst="rect">
            <a:avLst/>
          </a:prstGeom>
        </p:spPr>
      </p:pic>
      <p:pic>
        <p:nvPicPr>
          <p:cNvPr id="5" name="Рисунок 4" descr="3.jpg"/>
          <p:cNvPicPr>
            <a:picLocks noChangeAspect="1"/>
          </p:cNvPicPr>
          <p:nvPr/>
        </p:nvPicPr>
        <p:blipFill>
          <a:blip r:embed="rId3"/>
          <a:srcRect b="14497"/>
          <a:stretch>
            <a:fillRect/>
          </a:stretch>
        </p:blipFill>
        <p:spPr>
          <a:xfrm>
            <a:off x="7534501" y="638628"/>
            <a:ext cx="3857625" cy="586377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Поварское дело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WhatsApp Image 2021-04-06 at 12.38.10.jpeg"/>
          <p:cNvPicPr>
            <a:picLocks noChangeAspect="1"/>
          </p:cNvPicPr>
          <p:nvPr/>
        </p:nvPicPr>
        <p:blipFill>
          <a:blip r:embed="rId2"/>
          <a:srcRect l="7130"/>
          <a:stretch>
            <a:fillRect/>
          </a:stretch>
        </p:blipFill>
        <p:spPr>
          <a:xfrm>
            <a:off x="145144" y="1930400"/>
            <a:ext cx="6805589" cy="412205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16587" t="36684" r="54127" b="20764"/>
          <a:stretch>
            <a:fillRect/>
          </a:stretch>
        </p:blipFill>
        <p:spPr bwMode="auto">
          <a:xfrm>
            <a:off x="7067895" y="1915886"/>
            <a:ext cx="5007993" cy="4093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Ресторанный сервис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whatsapp-image-2020_10_08-at-17.36.27.jpeg"/>
          <p:cNvPicPr>
            <a:picLocks noChangeAspect="1"/>
          </p:cNvPicPr>
          <p:nvPr/>
        </p:nvPicPr>
        <p:blipFill>
          <a:blip r:embed="rId2"/>
          <a:srcRect l="8654"/>
          <a:stretch>
            <a:fillRect/>
          </a:stretch>
        </p:blipFill>
        <p:spPr>
          <a:xfrm>
            <a:off x="319315" y="1291772"/>
            <a:ext cx="6434669" cy="5283201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30944" t="17919" r="29123" b="10547"/>
          <a:stretch>
            <a:fillRect/>
          </a:stretch>
        </p:blipFill>
        <p:spPr bwMode="auto">
          <a:xfrm>
            <a:off x="6821716" y="1364343"/>
            <a:ext cx="5167084" cy="5206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Производство мебели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masterskie-30-oktyabrya-1.jpg"/>
          <p:cNvPicPr>
            <a:picLocks noChangeAspect="1"/>
          </p:cNvPicPr>
          <p:nvPr/>
        </p:nvPicPr>
        <p:blipFill>
          <a:blip r:embed="rId2"/>
          <a:srcRect r="31978"/>
          <a:stretch>
            <a:fillRect/>
          </a:stretch>
        </p:blipFill>
        <p:spPr>
          <a:xfrm>
            <a:off x="373743" y="1329872"/>
            <a:ext cx="6738257" cy="4953000"/>
          </a:xfrm>
          <a:prstGeom prst="rect">
            <a:avLst/>
          </a:prstGeom>
        </p:spPr>
      </p:pic>
      <p:pic>
        <p:nvPicPr>
          <p:cNvPr id="6" name="Рисунок 5" descr="masterskie-30-oktyabrya-2.jpg"/>
          <p:cNvPicPr>
            <a:picLocks noChangeAspect="1"/>
          </p:cNvPicPr>
          <p:nvPr/>
        </p:nvPicPr>
        <p:blipFill>
          <a:blip r:embed="rId3"/>
          <a:srcRect l="47509" r="8388"/>
          <a:stretch>
            <a:fillRect/>
          </a:stretch>
        </p:blipFill>
        <p:spPr>
          <a:xfrm>
            <a:off x="7387772" y="1300843"/>
            <a:ext cx="4368800" cy="4953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Электромонтажные работы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Электромонтаж_БГ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3718" y="1524000"/>
            <a:ext cx="5310234" cy="4622800"/>
          </a:xfrm>
          <a:prstGeom prst="rect">
            <a:avLst/>
          </a:prstGeom>
        </p:spPr>
      </p:pic>
      <p:pic>
        <p:nvPicPr>
          <p:cNvPr id="5" name="Рисунок 4" descr="2obshchaya-zona-elektromontazh (1).jpg"/>
          <p:cNvPicPr>
            <a:picLocks noChangeAspect="1"/>
          </p:cNvPicPr>
          <p:nvPr/>
        </p:nvPicPr>
        <p:blipFill>
          <a:blip r:embed="rId3" cstate="print"/>
          <a:srcRect r="27293"/>
          <a:stretch>
            <a:fillRect/>
          </a:stretch>
        </p:blipFill>
        <p:spPr>
          <a:xfrm>
            <a:off x="6357256" y="1559763"/>
            <a:ext cx="5544457" cy="464509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Технология моды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2619" t="14956" r="12937" b="9277"/>
          <a:stretch>
            <a:fillRect/>
          </a:stretch>
        </p:blipFill>
        <p:spPr bwMode="auto">
          <a:xfrm>
            <a:off x="362857" y="1995715"/>
            <a:ext cx="6743818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13132" t="31910" r="57446" b="23086"/>
          <a:stretch>
            <a:fillRect/>
          </a:stretch>
        </p:blipFill>
        <p:spPr bwMode="auto">
          <a:xfrm>
            <a:off x="7329715" y="2032000"/>
            <a:ext cx="4470400" cy="3846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157;g7e118ccf70_7_0"/>
          <p:cNvPicPr preferRelativeResize="0"/>
          <p:nvPr/>
        </p:nvPicPr>
        <p:blipFill rotWithShape="1">
          <a:blip r:embed="rId2" cstate="print">
            <a:alphaModFix amt="94000"/>
          </a:blip>
          <a:srcRect t="14423" b="1521"/>
          <a:stretch/>
        </p:blipFill>
        <p:spPr>
          <a:xfrm>
            <a:off x="4350" y="0"/>
            <a:ext cx="1219117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58;g7e118ccf70_7_0"/>
          <p:cNvSpPr/>
          <p:nvPr/>
        </p:nvSpPr>
        <p:spPr>
          <a:xfrm>
            <a:off x="-15726" y="0"/>
            <a:ext cx="12207726" cy="6858000"/>
          </a:xfrm>
          <a:prstGeom prst="rect">
            <a:avLst/>
          </a:prstGeom>
          <a:solidFill>
            <a:srgbClr val="DDEAF6">
              <a:alpha val="58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158;g7e118ccf70_7_0"/>
          <p:cNvSpPr/>
          <p:nvPr/>
        </p:nvSpPr>
        <p:spPr>
          <a:xfrm>
            <a:off x="-6101" y="-17641"/>
            <a:ext cx="12201625" cy="997407"/>
          </a:xfrm>
          <a:prstGeom prst="rect">
            <a:avLst/>
          </a:prstGeom>
          <a:solidFill>
            <a:srgbClr val="DDEAF6">
              <a:alpha val="58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6653644" y="5407424"/>
            <a:ext cx="553835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ts val="1600"/>
              </a:lnSpc>
              <a:spcBef>
                <a:spcPct val="0"/>
              </a:spcBef>
            </a:pPr>
            <a:r>
              <a:rPr lang="ru-RU" altLang="ru-RU" kern="800" dirty="0">
                <a:solidFill>
                  <a:srgbClr val="004D86"/>
                </a:solidFill>
                <a:latin typeface="Times New Roman" pitchFamily="18" charset="0"/>
                <a:ea typeface="Roboto" panose="020B0604020202020204" charset="0"/>
                <a:cs typeface="Times New Roman" pitchFamily="18" charset="0"/>
              </a:rPr>
              <a:t>Заместитель министра образования и науки Алтайского края</a:t>
            </a:r>
          </a:p>
          <a:p>
            <a:pPr algn="ctr">
              <a:lnSpc>
                <a:spcPts val="1600"/>
              </a:lnSpc>
              <a:spcBef>
                <a:spcPct val="0"/>
              </a:spcBef>
            </a:pPr>
            <a:r>
              <a:rPr lang="ru-RU" altLang="ru-RU" kern="800" dirty="0">
                <a:solidFill>
                  <a:srgbClr val="004D86"/>
                </a:solidFill>
                <a:latin typeface="Times New Roman" pitchFamily="18" charset="0"/>
                <a:ea typeface="Roboto" panose="020B0604020202020204" charset="0"/>
                <a:cs typeface="Times New Roman" pitchFamily="18" charset="0"/>
              </a:rPr>
              <a:t>Синицына Галина Владимировна</a:t>
            </a:r>
            <a:endParaRPr lang="ru-RU" altLang="ru-RU" sz="1600" kern="800" dirty="0">
              <a:solidFill>
                <a:srgbClr val="004D86"/>
              </a:solidFill>
              <a:latin typeface="Times New Roman" pitchFamily="18" charset="0"/>
              <a:ea typeface="Roboto" panose="020B0604020202020204" charset="0"/>
              <a:cs typeface="Times New Roman" pitchFamily="18" charset="0"/>
            </a:endParaRPr>
          </a:p>
          <a:p>
            <a:pPr algn="ctr" eaLnBrk="1" hangingPunct="1">
              <a:lnSpc>
                <a:spcPts val="2400"/>
              </a:lnSpc>
              <a:spcBef>
                <a:spcPct val="0"/>
              </a:spcBef>
              <a:buFontTx/>
              <a:buNone/>
            </a:pPr>
            <a:endParaRPr lang="ru-RU" altLang="ru-RU" sz="1800" kern="800" dirty="0">
              <a:solidFill>
                <a:srgbClr val="004D86"/>
              </a:solidFill>
              <a:latin typeface="Times New Roman" pitchFamily="18" charset="0"/>
              <a:ea typeface="Roboto" panose="020B0604020202020204" charset="0"/>
              <a:cs typeface="Times New Roman" pitchFamily="18" charset="0"/>
            </a:endParaRP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642" b="9442"/>
          <a:stretch>
            <a:fillRect/>
          </a:stretch>
        </p:blipFill>
        <p:spPr bwMode="auto">
          <a:xfrm>
            <a:off x="4350" y="-85993"/>
            <a:ext cx="1092651" cy="1038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035909" y="127119"/>
            <a:ext cx="412370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004D86"/>
                </a:solidFill>
                <a:latin typeface="Calibri" pitchFamily="34" charset="0"/>
              </a:rPr>
              <a:t>МИНИСТЕРСТВО ОБРАЗОВАНИЯ </a:t>
            </a:r>
            <a:br>
              <a:rPr lang="ru-RU" altLang="ru-RU" sz="2000" b="1" dirty="0">
                <a:solidFill>
                  <a:srgbClr val="004D86"/>
                </a:solidFill>
                <a:latin typeface="Calibri" pitchFamily="34" charset="0"/>
              </a:rPr>
            </a:br>
            <a:r>
              <a:rPr lang="ru-RU" altLang="ru-RU" sz="2000" b="1" dirty="0">
                <a:solidFill>
                  <a:srgbClr val="004D86"/>
                </a:solidFill>
                <a:latin typeface="Calibri" pitchFamily="34" charset="0"/>
              </a:rPr>
              <a:t>И НАУКИ АЛТАЙСКОГО КРАЯ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-6101" y="6431624"/>
            <a:ext cx="12192000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Google Shape;258;p52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4035909" y="1006392"/>
            <a:ext cx="3794337" cy="28905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37029" y="3661582"/>
            <a:ext cx="11654971" cy="1135943"/>
          </a:xfrm>
        </p:spPr>
        <p:txBody>
          <a:bodyPr>
            <a:normAutofit/>
          </a:bodyPr>
          <a:lstStyle/>
          <a:p>
            <a:r>
              <a:rPr lang="ru-RU" altLang="ru-RU" sz="2400" b="1" dirty="0" smtClean="0">
                <a:solidFill>
                  <a:srgbClr val="004D86"/>
                </a:solidFill>
                <a:latin typeface="Times New Roman" pitchFamily="18" charset="0"/>
                <a:ea typeface="Roboto" panose="020B0604020202020204" charset="0"/>
                <a:cs typeface="Times New Roman" pitchFamily="18" charset="0"/>
              </a:rPr>
              <a:t>О системе подготовки рабочих кадров и специалистов среднего звена</a:t>
            </a:r>
            <a:br>
              <a:rPr lang="ru-RU" altLang="ru-RU" sz="2400" b="1" dirty="0" smtClean="0">
                <a:solidFill>
                  <a:srgbClr val="004D86"/>
                </a:solidFill>
                <a:latin typeface="Times New Roman" pitchFamily="18" charset="0"/>
                <a:ea typeface="Roboto" panose="020B0604020202020204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rgbClr val="004D86"/>
                </a:solidFill>
                <a:latin typeface="Times New Roman" pitchFamily="18" charset="0"/>
                <a:ea typeface="Roboto" panose="020B0604020202020204" charset="0"/>
                <a:cs typeface="Times New Roman" pitchFamily="18" charset="0"/>
              </a:rPr>
              <a:t>в профессиональных образовательных организациях Алтайского края</a:t>
            </a:r>
            <a:endParaRPr lang="ru-RU" altLang="ru-RU" sz="2400" b="1" dirty="0">
              <a:solidFill>
                <a:srgbClr val="004D86"/>
              </a:solidFill>
              <a:latin typeface="Times New Roman" pitchFamily="18" charset="0"/>
              <a:ea typeface="Roboto" panose="020B0604020202020204" charset="0"/>
              <a:cs typeface="Times New Roman" pitchFamily="18" charset="0"/>
            </a:endParaRPr>
          </a:p>
        </p:txBody>
      </p:sp>
      <p:sp>
        <p:nvSpPr>
          <p:cNvPr id="14" name="Заголовок 2"/>
          <p:cNvSpPr txBox="1">
            <a:spLocks/>
          </p:cNvSpPr>
          <p:nvPr/>
        </p:nvSpPr>
        <p:spPr>
          <a:xfrm>
            <a:off x="4741203" y="6464358"/>
            <a:ext cx="2713117" cy="3893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b="1" dirty="0" smtClean="0">
                <a:solidFill>
                  <a:srgbClr val="004D86"/>
                </a:solidFill>
                <a:latin typeface="Calibri" pitchFamily="34" charset="0"/>
                <a:ea typeface="+mn-ea"/>
                <a:cs typeface="Arial" charset="0"/>
              </a:rPr>
              <a:t>16.04.2021</a:t>
            </a:r>
            <a:endParaRPr lang="ru-RU" altLang="ru-RU" sz="2000" b="1" dirty="0">
              <a:solidFill>
                <a:srgbClr val="004D86"/>
              </a:solidFill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99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2603" y="431226"/>
            <a:ext cx="10515600" cy="1122152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chemeClr val="tx2">
                    <a:lumMod val="2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Общая характеристика профессионального образования 2020 год </a:t>
            </a:r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/>
            </a:r>
            <a:br>
              <a:rPr lang="ru-RU" sz="4000" dirty="0" smtClean="0">
                <a:solidFill>
                  <a:schemeClr val="tx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</a:br>
            <a:endParaRPr lang="ru-RU" sz="4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8471F1C2-118F-4D38-BEBD-DFD6B7B34E2E}"/>
              </a:ext>
            </a:extLst>
          </p:cNvPr>
          <p:cNvSpPr/>
          <p:nvPr/>
        </p:nvSpPr>
        <p:spPr>
          <a:xfrm>
            <a:off x="2115214" y="5428342"/>
            <a:ext cx="2268099" cy="90334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54077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   студентов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8471F1C2-118F-4D38-BEBD-DFD6B7B34E2E}"/>
              </a:ext>
            </a:extLst>
          </p:cNvPr>
          <p:cNvSpPr/>
          <p:nvPr/>
        </p:nvSpPr>
        <p:spPr>
          <a:xfrm>
            <a:off x="2203876" y="3978058"/>
            <a:ext cx="2208468" cy="116000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2527 </a:t>
            </a:r>
          </a:p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Преподавателей и мастеров производственного обучения 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8471F1C2-118F-4D38-BEBD-DFD6B7B34E2E}"/>
              </a:ext>
            </a:extLst>
          </p:cNvPr>
          <p:cNvSpPr/>
          <p:nvPr/>
        </p:nvSpPr>
        <p:spPr>
          <a:xfrm>
            <a:off x="1639063" y="1427252"/>
            <a:ext cx="2797764" cy="234646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      53 ПОО: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39 – 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</a:rPr>
              <a:t>Минобрнауки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 АК;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6 – Минздрав АК;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3 – 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</a:rPr>
              <a:t>Минкульт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 АК;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1 – 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</a:rPr>
              <a:t>Минспорт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 АК;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4 - частные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8" name="Google Shape;148;p15"/>
          <p:cNvSpPr/>
          <p:nvPr/>
        </p:nvSpPr>
        <p:spPr>
          <a:xfrm>
            <a:off x="844166" y="4029120"/>
            <a:ext cx="1084813" cy="1084813"/>
          </a:xfrm>
          <a:prstGeom prst="donut">
            <a:avLst>
              <a:gd name="adj" fmla="val 8904"/>
            </a:avLst>
          </a:prstGeom>
          <a:solidFill>
            <a:srgbClr val="22B1BF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150;p15"/>
          <p:cNvSpPr/>
          <p:nvPr/>
        </p:nvSpPr>
        <p:spPr>
          <a:xfrm>
            <a:off x="815137" y="2109420"/>
            <a:ext cx="1084813" cy="1084813"/>
          </a:xfrm>
          <a:prstGeom prst="donut">
            <a:avLst>
              <a:gd name="adj" fmla="val 8904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51;p15"/>
          <p:cNvSpPr/>
          <p:nvPr/>
        </p:nvSpPr>
        <p:spPr>
          <a:xfrm>
            <a:off x="814574" y="5237049"/>
            <a:ext cx="1084813" cy="1084813"/>
          </a:xfrm>
          <a:prstGeom prst="donut">
            <a:avLst>
              <a:gd name="adj" fmla="val 8904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" name="Picture 8" descr="Картинки по запросу &quot;университет иконка&quot;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3170" y="2339958"/>
            <a:ext cx="519096" cy="51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Картинки по запросу &quot;профессор иконка&quot;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9626" y="4288677"/>
            <a:ext cx="634626" cy="55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2" descr="Картинки по запросу &quot;студенты иконка&quot;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1634" y="5496053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Google Shape;85;p13"/>
          <p:cNvSpPr/>
          <p:nvPr/>
        </p:nvSpPr>
        <p:spPr>
          <a:xfrm>
            <a:off x="5472992" y="1605969"/>
            <a:ext cx="1872208" cy="1872208"/>
          </a:xfrm>
          <a:prstGeom prst="roundRect">
            <a:avLst>
              <a:gd name="adj" fmla="val 7755"/>
            </a:avLst>
          </a:prstGeom>
          <a:solidFill>
            <a:srgbClr val="EAEAEA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87;p13"/>
          <p:cNvSpPr/>
          <p:nvPr/>
        </p:nvSpPr>
        <p:spPr>
          <a:xfrm rot="10800000">
            <a:off x="6688112" y="1507153"/>
            <a:ext cx="873663" cy="846251"/>
          </a:xfrm>
          <a:custGeom>
            <a:avLst/>
            <a:gdLst/>
            <a:ahLst/>
            <a:cxnLst/>
            <a:rect l="l" t="t" r="r" b="b"/>
            <a:pathLst>
              <a:path w="1184282" h="1194176" extrusionOk="0">
                <a:moveTo>
                  <a:pt x="182563" y="0"/>
                </a:moveTo>
                <a:cubicBezTo>
                  <a:pt x="283390" y="0"/>
                  <a:pt x="365126" y="81736"/>
                  <a:pt x="365126" y="182563"/>
                </a:cubicBezTo>
                <a:lnTo>
                  <a:pt x="365126" y="829050"/>
                </a:lnTo>
                <a:lnTo>
                  <a:pt x="990000" y="829050"/>
                </a:lnTo>
                <a:lnTo>
                  <a:pt x="990000" y="829857"/>
                </a:lnTo>
                <a:lnTo>
                  <a:pt x="1001719" y="828675"/>
                </a:lnTo>
                <a:cubicBezTo>
                  <a:pt x="1102546" y="828675"/>
                  <a:pt x="1184282" y="910411"/>
                  <a:pt x="1184282" y="1011238"/>
                </a:cubicBezTo>
                <a:cubicBezTo>
                  <a:pt x="1184282" y="1112065"/>
                  <a:pt x="1102546" y="1193801"/>
                  <a:pt x="1001719" y="1193801"/>
                </a:cubicBezTo>
                <a:lnTo>
                  <a:pt x="990000" y="1192620"/>
                </a:lnTo>
                <a:lnTo>
                  <a:pt x="990000" y="1194176"/>
                </a:lnTo>
                <a:lnTo>
                  <a:pt x="180000" y="1194176"/>
                </a:lnTo>
                <a:lnTo>
                  <a:pt x="180000" y="1193543"/>
                </a:lnTo>
                <a:lnTo>
                  <a:pt x="145770" y="1190092"/>
                </a:lnTo>
                <a:cubicBezTo>
                  <a:pt x="62579" y="1173069"/>
                  <a:pt x="0" y="1099462"/>
                  <a:pt x="0" y="1011238"/>
                </a:cubicBezTo>
                <a:lnTo>
                  <a:pt x="1882" y="992563"/>
                </a:lnTo>
                <a:lnTo>
                  <a:pt x="0" y="992563"/>
                </a:lnTo>
                <a:lnTo>
                  <a:pt x="0" y="182563"/>
                </a:lnTo>
                <a:cubicBezTo>
                  <a:pt x="0" y="81736"/>
                  <a:pt x="81736" y="0"/>
                  <a:pt x="182563" y="0"/>
                </a:cubicBezTo>
                <a:close/>
              </a:path>
            </a:pathLst>
          </a:custGeom>
          <a:solidFill>
            <a:srgbClr val="22B1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5328976" y="1605969"/>
            <a:ext cx="2088232" cy="1989416"/>
            <a:chOff x="5328976" y="1605969"/>
            <a:chExt cx="2088232" cy="1989416"/>
          </a:xfrm>
        </p:grpSpPr>
        <p:sp>
          <p:nvSpPr>
            <p:cNvPr id="45" name="Google Shape;86;p13"/>
            <p:cNvSpPr/>
            <p:nvPr/>
          </p:nvSpPr>
          <p:spPr>
            <a:xfrm>
              <a:off x="5328976" y="3046129"/>
              <a:ext cx="567048" cy="549256"/>
            </a:xfrm>
            <a:custGeom>
              <a:avLst/>
              <a:gdLst/>
              <a:ahLst/>
              <a:cxnLst/>
              <a:rect l="l" t="t" r="r" b="b"/>
              <a:pathLst>
                <a:path w="1184282" h="1194176" extrusionOk="0">
                  <a:moveTo>
                    <a:pt x="182563" y="0"/>
                  </a:moveTo>
                  <a:cubicBezTo>
                    <a:pt x="283390" y="0"/>
                    <a:pt x="365126" y="81736"/>
                    <a:pt x="365126" y="182563"/>
                  </a:cubicBezTo>
                  <a:lnTo>
                    <a:pt x="365126" y="829050"/>
                  </a:lnTo>
                  <a:lnTo>
                    <a:pt x="990000" y="829050"/>
                  </a:lnTo>
                  <a:lnTo>
                    <a:pt x="990000" y="829857"/>
                  </a:lnTo>
                  <a:lnTo>
                    <a:pt x="1001719" y="828675"/>
                  </a:lnTo>
                  <a:cubicBezTo>
                    <a:pt x="1102546" y="828675"/>
                    <a:pt x="1184282" y="910411"/>
                    <a:pt x="1184282" y="1011238"/>
                  </a:cubicBezTo>
                  <a:cubicBezTo>
                    <a:pt x="1184282" y="1112065"/>
                    <a:pt x="1102546" y="1193801"/>
                    <a:pt x="1001719" y="1193801"/>
                  </a:cubicBezTo>
                  <a:lnTo>
                    <a:pt x="990000" y="1192620"/>
                  </a:lnTo>
                  <a:lnTo>
                    <a:pt x="990000" y="1194176"/>
                  </a:lnTo>
                  <a:lnTo>
                    <a:pt x="180000" y="1194176"/>
                  </a:lnTo>
                  <a:lnTo>
                    <a:pt x="180000" y="1193543"/>
                  </a:lnTo>
                  <a:lnTo>
                    <a:pt x="145770" y="1190092"/>
                  </a:lnTo>
                  <a:cubicBezTo>
                    <a:pt x="62579" y="1173069"/>
                    <a:pt x="0" y="1099462"/>
                    <a:pt x="0" y="1011238"/>
                  </a:cubicBezTo>
                  <a:lnTo>
                    <a:pt x="1882" y="992563"/>
                  </a:lnTo>
                  <a:lnTo>
                    <a:pt x="0" y="992563"/>
                  </a:lnTo>
                  <a:lnTo>
                    <a:pt x="0" y="182563"/>
                  </a:lnTo>
                  <a:cubicBezTo>
                    <a:pt x="0" y="81736"/>
                    <a:pt x="81736" y="0"/>
                    <a:pt x="182563" y="0"/>
                  </a:cubicBezTo>
                  <a:close/>
                </a:path>
              </a:pathLst>
            </a:custGeom>
            <a:solidFill>
              <a:srgbClr val="22B1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89;p13"/>
            <p:cNvSpPr txBox="1"/>
            <p:nvPr/>
          </p:nvSpPr>
          <p:spPr>
            <a:xfrm>
              <a:off x="5545000" y="2110025"/>
              <a:ext cx="1872208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/>
              <a:r>
                <a:rPr lang="ru-RU" sz="1600" b="1" dirty="0" smtClean="0">
                  <a:solidFill>
                    <a:srgbClr val="464646"/>
                  </a:solidFill>
                  <a:latin typeface="Calibri"/>
                  <a:ea typeface="Calibri"/>
                  <a:cs typeface="Calibri"/>
                  <a:sym typeface="Calibri"/>
                </a:rPr>
                <a:t>Образовательных программ подготовки специалистов среднего звена</a:t>
              </a:r>
              <a:endParaRPr lang="ru-RU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90;p13"/>
            <p:cNvSpPr txBox="1"/>
            <p:nvPr/>
          </p:nvSpPr>
          <p:spPr>
            <a:xfrm>
              <a:off x="5461160" y="1605969"/>
              <a:ext cx="9243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/>
              <a:r>
                <a:rPr lang="en-US" sz="3200" b="1" dirty="0" smtClean="0">
                  <a:solidFill>
                    <a:srgbClr val="2E75B5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r>
                <a:rPr lang="ru-RU" sz="3200" b="1" dirty="0" smtClean="0">
                  <a:solidFill>
                    <a:srgbClr val="2E75B5"/>
                  </a:solidFill>
                  <a:latin typeface="Calibri"/>
                  <a:ea typeface="Calibri"/>
                  <a:cs typeface="Calibri"/>
                  <a:sym typeface="Calibri"/>
                </a:rPr>
                <a:t>06</a:t>
              </a:r>
              <a:endParaRPr lang="en-US" sz="3200" b="1" dirty="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7849256" y="1461952"/>
            <a:ext cx="2241813" cy="2061425"/>
            <a:chOff x="7849256" y="1461952"/>
            <a:chExt cx="2241813" cy="2061425"/>
          </a:xfrm>
        </p:grpSpPr>
        <p:sp>
          <p:nvSpPr>
            <p:cNvPr id="49" name="Google Shape;85;p13"/>
            <p:cNvSpPr/>
            <p:nvPr/>
          </p:nvSpPr>
          <p:spPr>
            <a:xfrm>
              <a:off x="7993272" y="1533961"/>
              <a:ext cx="1872208" cy="1872208"/>
            </a:xfrm>
            <a:prstGeom prst="roundRect">
              <a:avLst>
                <a:gd name="adj" fmla="val 7755"/>
              </a:avLst>
            </a:prstGeom>
            <a:solidFill>
              <a:srgbClr val="EAEAEA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86;p13"/>
            <p:cNvSpPr/>
            <p:nvPr/>
          </p:nvSpPr>
          <p:spPr>
            <a:xfrm>
              <a:off x="7849256" y="2974121"/>
              <a:ext cx="567048" cy="549256"/>
            </a:xfrm>
            <a:custGeom>
              <a:avLst/>
              <a:gdLst/>
              <a:ahLst/>
              <a:cxnLst/>
              <a:rect l="l" t="t" r="r" b="b"/>
              <a:pathLst>
                <a:path w="1184282" h="1194176" extrusionOk="0">
                  <a:moveTo>
                    <a:pt x="182563" y="0"/>
                  </a:moveTo>
                  <a:cubicBezTo>
                    <a:pt x="283390" y="0"/>
                    <a:pt x="365126" y="81736"/>
                    <a:pt x="365126" y="182563"/>
                  </a:cubicBezTo>
                  <a:lnTo>
                    <a:pt x="365126" y="829050"/>
                  </a:lnTo>
                  <a:lnTo>
                    <a:pt x="990000" y="829050"/>
                  </a:lnTo>
                  <a:lnTo>
                    <a:pt x="990000" y="829857"/>
                  </a:lnTo>
                  <a:lnTo>
                    <a:pt x="1001719" y="828675"/>
                  </a:lnTo>
                  <a:cubicBezTo>
                    <a:pt x="1102546" y="828675"/>
                    <a:pt x="1184282" y="910411"/>
                    <a:pt x="1184282" y="1011238"/>
                  </a:cubicBezTo>
                  <a:cubicBezTo>
                    <a:pt x="1184282" y="1112065"/>
                    <a:pt x="1102546" y="1193801"/>
                    <a:pt x="1001719" y="1193801"/>
                  </a:cubicBezTo>
                  <a:lnTo>
                    <a:pt x="990000" y="1192620"/>
                  </a:lnTo>
                  <a:lnTo>
                    <a:pt x="990000" y="1194176"/>
                  </a:lnTo>
                  <a:lnTo>
                    <a:pt x="180000" y="1194176"/>
                  </a:lnTo>
                  <a:lnTo>
                    <a:pt x="180000" y="1193543"/>
                  </a:lnTo>
                  <a:lnTo>
                    <a:pt x="145770" y="1190092"/>
                  </a:lnTo>
                  <a:cubicBezTo>
                    <a:pt x="62579" y="1173069"/>
                    <a:pt x="0" y="1099462"/>
                    <a:pt x="0" y="1011238"/>
                  </a:cubicBezTo>
                  <a:lnTo>
                    <a:pt x="1882" y="992563"/>
                  </a:lnTo>
                  <a:lnTo>
                    <a:pt x="0" y="992563"/>
                  </a:lnTo>
                  <a:lnTo>
                    <a:pt x="0" y="182563"/>
                  </a:lnTo>
                  <a:cubicBezTo>
                    <a:pt x="0" y="81736"/>
                    <a:pt x="81736" y="0"/>
                    <a:pt x="182563" y="0"/>
                  </a:cubicBezTo>
                  <a:close/>
                </a:path>
              </a:pathLst>
            </a:custGeom>
            <a:solidFill>
              <a:srgbClr val="22B1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87;p13"/>
            <p:cNvSpPr/>
            <p:nvPr/>
          </p:nvSpPr>
          <p:spPr>
            <a:xfrm rot="10800000">
              <a:off x="9217406" y="1461952"/>
              <a:ext cx="873663" cy="792089"/>
            </a:xfrm>
            <a:custGeom>
              <a:avLst/>
              <a:gdLst/>
              <a:ahLst/>
              <a:cxnLst/>
              <a:rect l="l" t="t" r="r" b="b"/>
              <a:pathLst>
                <a:path w="1184282" h="1194176" extrusionOk="0">
                  <a:moveTo>
                    <a:pt x="182563" y="0"/>
                  </a:moveTo>
                  <a:cubicBezTo>
                    <a:pt x="283390" y="0"/>
                    <a:pt x="365126" y="81736"/>
                    <a:pt x="365126" y="182563"/>
                  </a:cubicBezTo>
                  <a:lnTo>
                    <a:pt x="365126" y="829050"/>
                  </a:lnTo>
                  <a:lnTo>
                    <a:pt x="990000" y="829050"/>
                  </a:lnTo>
                  <a:lnTo>
                    <a:pt x="990000" y="829857"/>
                  </a:lnTo>
                  <a:lnTo>
                    <a:pt x="1001719" y="828675"/>
                  </a:lnTo>
                  <a:cubicBezTo>
                    <a:pt x="1102546" y="828675"/>
                    <a:pt x="1184282" y="910411"/>
                    <a:pt x="1184282" y="1011238"/>
                  </a:cubicBezTo>
                  <a:cubicBezTo>
                    <a:pt x="1184282" y="1112065"/>
                    <a:pt x="1102546" y="1193801"/>
                    <a:pt x="1001719" y="1193801"/>
                  </a:cubicBezTo>
                  <a:lnTo>
                    <a:pt x="990000" y="1192620"/>
                  </a:lnTo>
                  <a:lnTo>
                    <a:pt x="990000" y="1194176"/>
                  </a:lnTo>
                  <a:lnTo>
                    <a:pt x="180000" y="1194176"/>
                  </a:lnTo>
                  <a:lnTo>
                    <a:pt x="180000" y="1193543"/>
                  </a:lnTo>
                  <a:lnTo>
                    <a:pt x="145770" y="1190092"/>
                  </a:lnTo>
                  <a:cubicBezTo>
                    <a:pt x="62579" y="1173069"/>
                    <a:pt x="0" y="1099462"/>
                    <a:pt x="0" y="1011238"/>
                  </a:cubicBezTo>
                  <a:lnTo>
                    <a:pt x="1882" y="992563"/>
                  </a:lnTo>
                  <a:lnTo>
                    <a:pt x="0" y="992563"/>
                  </a:lnTo>
                  <a:lnTo>
                    <a:pt x="0" y="182563"/>
                  </a:lnTo>
                  <a:cubicBezTo>
                    <a:pt x="0" y="81736"/>
                    <a:pt x="81736" y="0"/>
                    <a:pt x="182563" y="0"/>
                  </a:cubicBezTo>
                  <a:close/>
                </a:path>
              </a:pathLst>
            </a:custGeom>
            <a:solidFill>
              <a:srgbClr val="22B1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102;p13"/>
            <p:cNvSpPr txBox="1"/>
            <p:nvPr/>
          </p:nvSpPr>
          <p:spPr>
            <a:xfrm>
              <a:off x="7981440" y="1533961"/>
              <a:ext cx="601447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/>
              <a:r>
                <a:rPr lang="ru-RU" sz="3200" b="1" dirty="0" smtClean="0">
                  <a:solidFill>
                    <a:srgbClr val="2E75B5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r>
                <a:rPr lang="en-US" sz="3200" b="1" dirty="0" smtClean="0">
                  <a:solidFill>
                    <a:srgbClr val="2E75B5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lang="en-US" sz="3200" b="1" dirty="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101;p13"/>
            <p:cNvSpPr txBox="1"/>
            <p:nvPr/>
          </p:nvSpPr>
          <p:spPr>
            <a:xfrm>
              <a:off x="7921264" y="1966009"/>
              <a:ext cx="2061655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/>
              <a:r>
                <a:rPr lang="ru-RU" sz="1600" b="1" dirty="0" smtClean="0">
                  <a:solidFill>
                    <a:srgbClr val="464646"/>
                  </a:solidFill>
                  <a:latin typeface="Calibri"/>
                  <a:ea typeface="Calibri"/>
                  <a:cs typeface="Calibri"/>
                  <a:sym typeface="Calibri"/>
                </a:rPr>
                <a:t>Образовательные программы подготовки квалифицированных рабочих, служащих</a:t>
              </a:r>
              <a:endParaRPr lang="ru-RU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55" name="Диаграмма 54"/>
          <p:cNvGraphicFramePr/>
          <p:nvPr/>
        </p:nvGraphicFramePr>
        <p:xfrm>
          <a:off x="5286832" y="3749286"/>
          <a:ext cx="5796136" cy="2354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1118820885"/>
              </p:ext>
            </p:extLst>
          </p:nvPr>
        </p:nvGraphicFramePr>
        <p:xfrm>
          <a:off x="-194172" y="841829"/>
          <a:ext cx="7312148" cy="6016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09696" y="0"/>
            <a:ext cx="10515600" cy="1325700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chemeClr val="tx2">
                    <a:lumMod val="2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Контингент</a:t>
            </a:r>
            <a:endParaRPr lang="ru-RU" sz="4000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2050" name="Picture 2" descr="Z:\01_Отделы и службы\08_Отдел профессионального образования\Селекторные совещания\Селектор 2021\19.03.2021\рисунки для инфорграфик\человечки.jpg"/>
          <p:cNvPicPr>
            <a:picLocks noChangeAspect="1" noChangeArrowheads="1"/>
          </p:cNvPicPr>
          <p:nvPr/>
        </p:nvPicPr>
        <p:blipFill>
          <a:blip r:embed="rId3" cstate="print"/>
          <a:srcRect t="65833" r="70570"/>
          <a:stretch>
            <a:fillRect/>
          </a:stretch>
        </p:blipFill>
        <p:spPr bwMode="auto">
          <a:xfrm>
            <a:off x="9771598" y="4868474"/>
            <a:ext cx="2268002" cy="198952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454936" y="1923973"/>
            <a:ext cx="3240000" cy="561861"/>
          </a:xfrm>
          <a:prstGeom prst="rect">
            <a:avLst/>
          </a:prstGeom>
          <a:solidFill>
            <a:srgbClr val="22B1BF"/>
          </a:solidFill>
          <a:ln>
            <a:solidFill>
              <a:srgbClr val="22B1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709044" y="1923820"/>
            <a:ext cx="360000" cy="561861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608896" y="2986335"/>
            <a:ext cx="2196000" cy="561861"/>
          </a:xfrm>
          <a:prstGeom prst="rect">
            <a:avLst/>
          </a:prstGeom>
          <a:solidFill>
            <a:srgbClr val="22B1BF"/>
          </a:solidFill>
          <a:ln>
            <a:solidFill>
              <a:srgbClr val="22B1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448662" y="2991262"/>
            <a:ext cx="144000" cy="561861"/>
          </a:xfrm>
          <a:prstGeom prst="rect">
            <a:avLst/>
          </a:prstGeom>
          <a:solidFill>
            <a:srgbClr val="125C64"/>
          </a:solidFill>
          <a:ln>
            <a:solidFill>
              <a:srgbClr val="125C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9814656" y="2981102"/>
            <a:ext cx="1260000" cy="561861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344659" y="736468"/>
            <a:ext cx="39319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en-US" b="1" dirty="0" smtClean="0">
                <a:solidFill>
                  <a:schemeClr val="accent3">
                    <a:lumMod val="50000"/>
                  </a:schemeClr>
                </a:solidFill>
              </a:rPr>
              <a:t>Распределение контингента </a:t>
            </a:r>
          </a:p>
          <a:p>
            <a:pPr algn="ctr"/>
            <a:r>
              <a:rPr lang="ru-RU" altLang="en-US" b="1" dirty="0" smtClean="0">
                <a:solidFill>
                  <a:schemeClr val="accent3">
                    <a:lumMod val="50000"/>
                  </a:schemeClr>
                </a:solidFill>
              </a:rPr>
              <a:t>по источникам финансирования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157821" y="1991473"/>
            <a:ext cx="9739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en-US" b="1" dirty="0" smtClean="0">
                <a:solidFill>
                  <a:schemeClr val="accent3">
                    <a:lumMod val="50000"/>
                  </a:schemeClr>
                </a:solidFill>
              </a:rPr>
              <a:t>ППКРС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199228" y="3083673"/>
            <a:ext cx="992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en-US" b="1" dirty="0" smtClean="0">
                <a:solidFill>
                  <a:schemeClr val="accent3">
                    <a:lumMod val="50000"/>
                  </a:schemeClr>
                </a:solidFill>
              </a:rPr>
              <a:t>ППССЗ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425906" y="4347858"/>
            <a:ext cx="180000" cy="180000"/>
          </a:xfrm>
          <a:prstGeom prst="rect">
            <a:avLst/>
          </a:prstGeom>
          <a:solidFill>
            <a:srgbClr val="22B1BF"/>
          </a:solidFill>
          <a:ln>
            <a:solidFill>
              <a:srgbClr val="22B1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448662" y="3867562"/>
            <a:ext cx="180000" cy="180000"/>
          </a:xfrm>
          <a:prstGeom prst="rect">
            <a:avLst/>
          </a:prstGeom>
          <a:solidFill>
            <a:srgbClr val="125C64"/>
          </a:solidFill>
          <a:ln>
            <a:solidFill>
              <a:srgbClr val="177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439756" y="4855259"/>
            <a:ext cx="180000" cy="180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633791" y="3655173"/>
            <a:ext cx="4008854" cy="16158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>Федеральный бюджет </a:t>
            </a:r>
          </a:p>
          <a:p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>(колледжи при вузах)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>Бюджет субъекта РФ</a:t>
            </a:r>
          </a:p>
          <a:p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>По договорам об оказании платных</a:t>
            </a:r>
          </a:p>
          <a:p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>Образовательных услуг</a:t>
            </a:r>
            <a:endParaRPr lang="ru-RU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537597" y="1525703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90,3%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0573881" y="1545900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9,7%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8205255" y="2614537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61,2%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0012021" y="2614537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35,1%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279838" y="2592503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3,7%</a:t>
            </a:r>
            <a:endParaRPr lang="ru-RU" dirty="0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14906171" y="1901371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11974286" y="478971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372" t="16485" r="23372" b="26121"/>
          <a:stretch/>
        </p:blipFill>
        <p:spPr bwMode="auto">
          <a:xfrm>
            <a:off x="-1" y="2058453"/>
            <a:ext cx="1658983" cy="1899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 smtClean="0">
                <a:solidFill>
                  <a:schemeClr val="tx2">
                    <a:lumMod val="2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Приём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/>
            </a:r>
            <a:br>
              <a:rPr lang="ru-RU" dirty="0" smtClean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</a:br>
            <a:endParaRPr lang="ru-RU" dirty="0"/>
          </a:p>
        </p:txBody>
      </p:sp>
      <p:graphicFrame>
        <p:nvGraphicFramePr>
          <p:cNvPr id="5" name="Содержимое 5"/>
          <p:cNvGraphicFramePr>
            <a:graphicFrameLocks noGrp="1"/>
          </p:cNvGraphicFramePr>
          <p:nvPr>
            <p:ph idx="1"/>
          </p:nvPr>
        </p:nvGraphicFramePr>
        <p:xfrm>
          <a:off x="242593" y="1240971"/>
          <a:ext cx="4812734" cy="4937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3983229672"/>
              </p:ext>
            </p:extLst>
          </p:nvPr>
        </p:nvGraphicFramePr>
        <p:xfrm>
          <a:off x="4899381" y="1715960"/>
          <a:ext cx="6826326" cy="5547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640672" y="3672345"/>
            <a:ext cx="204004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b="1" dirty="0"/>
              <a:t>37 000</a:t>
            </a:r>
          </a:p>
          <a:p>
            <a:pPr algn="ctr"/>
            <a:r>
              <a:rPr lang="ru-RU" sz="1600" b="1" dirty="0"/>
              <a:t>выпускников</a:t>
            </a:r>
            <a:endParaRPr lang="ru-RU" sz="1600" dirty="0"/>
          </a:p>
        </p:txBody>
      </p:sp>
      <p:sp>
        <p:nvSpPr>
          <p:cNvPr id="9" name="object 14"/>
          <p:cNvSpPr>
            <a:spLocks noChangeArrowheads="1"/>
          </p:cNvSpPr>
          <p:nvPr/>
        </p:nvSpPr>
        <p:spPr bwMode="auto">
          <a:xfrm>
            <a:off x="10175875" y="4331472"/>
            <a:ext cx="2016125" cy="1763712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ru-RU" altLang="ru-RU">
              <a:latin typeface="Calibri" pitchFamily="34" charset="0"/>
              <a:cs typeface="Arial" pitchFamily="34" charset="0"/>
            </a:endParaRPr>
          </a:p>
        </p:txBody>
      </p:sp>
      <p:sp>
        <p:nvSpPr>
          <p:cNvPr id="10" name="object 19"/>
          <p:cNvSpPr>
            <a:spLocks noChangeArrowheads="1"/>
          </p:cNvSpPr>
          <p:nvPr/>
        </p:nvSpPr>
        <p:spPr bwMode="auto">
          <a:xfrm>
            <a:off x="10175875" y="2557531"/>
            <a:ext cx="2016125" cy="1763712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ru-RU" altLang="ru-RU">
              <a:latin typeface="Calibri" pitchFamily="34" charset="0"/>
              <a:cs typeface="Arial" pitchFamily="34" charset="0"/>
            </a:endParaRPr>
          </a:p>
        </p:txBody>
      </p:sp>
      <p:sp>
        <p:nvSpPr>
          <p:cNvPr id="11" name="object 9"/>
          <p:cNvSpPr>
            <a:spLocks noChangeArrowheads="1"/>
          </p:cNvSpPr>
          <p:nvPr/>
        </p:nvSpPr>
        <p:spPr bwMode="auto">
          <a:xfrm>
            <a:off x="10175875" y="784022"/>
            <a:ext cx="2016125" cy="1763713"/>
          </a:xfrm>
          <a:prstGeom prst="rect">
            <a:avLst/>
          </a:prstGeom>
          <a:blipFill dpi="0" rotWithShape="1">
            <a:blip r:embed="rId7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ru-RU" altLang="ru-RU"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 smtClean="0">
                <a:solidFill>
                  <a:schemeClr val="tx2">
                    <a:lumMod val="2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Приём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/>
            </a:r>
            <a:br>
              <a:rPr lang="ru-RU" dirty="0" smtClean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</a:br>
            <a:endParaRPr lang="ru-RU" dirty="0"/>
          </a:p>
        </p:txBody>
      </p:sp>
      <p:graphicFrame>
        <p:nvGraphicFramePr>
          <p:cNvPr id="5" name="Содержимое 5"/>
          <p:cNvGraphicFramePr>
            <a:graphicFrameLocks noGrp="1"/>
          </p:cNvGraphicFramePr>
          <p:nvPr>
            <p:ph idx="1"/>
          </p:nvPr>
        </p:nvGraphicFramePr>
        <p:xfrm>
          <a:off x="593839" y="539828"/>
          <a:ext cx="4055278" cy="2938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326742" y="1024592"/>
          <a:ext cx="6429827" cy="5833408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989509"/>
                <a:gridCol w="2440318"/>
              </a:tblGrid>
              <a:tr h="93324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50" dirty="0"/>
                        <a:t>Код и наименование профессии</a:t>
                      </a:r>
                      <a:r>
                        <a:rPr lang="ru-RU" sz="1350" dirty="0" smtClean="0"/>
                        <a:t>/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50" dirty="0" smtClean="0"/>
                        <a:t>специальности </a:t>
                      </a:r>
                      <a:r>
                        <a:rPr lang="ru-RU" sz="1350" dirty="0"/>
                        <a:t>СПО</a:t>
                      </a:r>
                      <a:endParaRPr lang="ru-RU" sz="13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40" marR="53340" marT="53340" marB="5334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50" dirty="0"/>
                        <a:t>Число поданных заявлений о приеме на обучение в расчете на число бюджетных </a:t>
                      </a:r>
                      <a:r>
                        <a:rPr lang="ru-RU" sz="1350" dirty="0" smtClean="0"/>
                        <a:t>мест</a:t>
                      </a:r>
                      <a:endParaRPr lang="ru-RU" sz="13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40" marR="53340" marT="53340" marB="53340" anchor="ctr"/>
                </a:tc>
              </a:tr>
              <a:tr h="4768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50" dirty="0"/>
                        <a:t>40.02.01 - Право и организация социального обеспечения</a:t>
                      </a:r>
                      <a:endParaRPr lang="ru-RU" sz="13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40" marR="53340" marT="31750" marB="31750" anchor="ctr">
                    <a:solidFill>
                      <a:srgbClr val="C0DEF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50" dirty="0"/>
                        <a:t>&gt; 5,00</a:t>
                      </a:r>
                      <a:endParaRPr lang="ru-RU" sz="13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solidFill>
                      <a:srgbClr val="C0DEF2">
                        <a:alpha val="20000"/>
                      </a:srgbClr>
                    </a:solidFill>
                  </a:tcPr>
                </a:tc>
              </a:tr>
              <a:tr h="3722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50"/>
                        <a:t>34.02.01 - Сестринское дело</a:t>
                      </a:r>
                      <a:endParaRPr lang="ru-RU" sz="13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40" marR="5334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50" dirty="0"/>
                        <a:t>2,55</a:t>
                      </a:r>
                      <a:endParaRPr lang="ru-RU" sz="13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/>
                </a:tc>
              </a:tr>
              <a:tr h="30206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50" dirty="0"/>
                        <a:t>43.01.09 - Повар, кондитер</a:t>
                      </a:r>
                      <a:endParaRPr lang="ru-RU" sz="13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40" marR="5334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50" dirty="0"/>
                        <a:t>1,41</a:t>
                      </a:r>
                      <a:endParaRPr lang="ru-RU" sz="13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/>
                </a:tc>
              </a:tr>
              <a:tr h="4768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50"/>
                        <a:t>35.01.13 - Тракторист-машинист сельскохозяйственного производства</a:t>
                      </a:r>
                      <a:endParaRPr lang="ru-RU" sz="13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40" marR="5334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50" dirty="0"/>
                        <a:t>1,02</a:t>
                      </a:r>
                      <a:endParaRPr lang="ru-RU" sz="13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/>
                </a:tc>
              </a:tr>
              <a:tr h="4768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50" dirty="0"/>
                        <a:t>38.02.01 - Экономика и бухгалтерский учет (по отраслям)</a:t>
                      </a:r>
                      <a:endParaRPr lang="ru-RU" sz="13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40" marR="53340" marT="31750" marB="31750" anchor="ctr">
                    <a:solidFill>
                      <a:srgbClr val="C0DE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50" dirty="0"/>
                        <a:t>4,81</a:t>
                      </a:r>
                      <a:endParaRPr lang="ru-RU" sz="13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solidFill>
                      <a:srgbClr val="C0DEF2"/>
                    </a:solidFill>
                  </a:tcPr>
                </a:tc>
              </a:tr>
              <a:tr h="4768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50"/>
                        <a:t>19.02.10 - Технология продукции общественного питания</a:t>
                      </a:r>
                      <a:endParaRPr lang="ru-RU" sz="13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40" marR="5334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50" dirty="0"/>
                        <a:t>1,96</a:t>
                      </a:r>
                      <a:endParaRPr lang="ru-RU" sz="13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/>
                </a:tc>
              </a:tr>
              <a:tr h="4768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50" dirty="0"/>
                        <a:t>40.02.02 - Правоохранительная деятельность</a:t>
                      </a:r>
                      <a:endParaRPr lang="ru-RU" sz="13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40" marR="53340" marT="31750" marB="31750" anchor="ctr">
                    <a:solidFill>
                      <a:srgbClr val="C0DE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50" dirty="0"/>
                        <a:t>&gt; 5,00</a:t>
                      </a:r>
                      <a:endParaRPr lang="ru-RU" sz="13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solidFill>
                      <a:srgbClr val="C0DEF2"/>
                    </a:solidFill>
                  </a:tcPr>
                </a:tc>
              </a:tr>
              <a:tr h="4768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50" dirty="0"/>
                        <a:t>23.02.03 - Техническое обслуживание и ремонт автомобильного транспорта</a:t>
                      </a:r>
                      <a:endParaRPr lang="ru-RU" sz="13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40" marR="53340" marT="31750" marB="3175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50" dirty="0"/>
                        <a:t>1,30</a:t>
                      </a:r>
                      <a:endParaRPr lang="ru-RU" sz="13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>
                    <a:solidFill>
                      <a:schemeClr val="bg1"/>
                    </a:solidFill>
                  </a:tcPr>
                </a:tc>
              </a:tr>
              <a:tr h="8899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50"/>
                        <a:t>15.01.05 - Сварщик (ручной и частично механизированной сварки (наплавки) / Сварщик (электросварочные и газосварочные работы)</a:t>
                      </a:r>
                      <a:endParaRPr lang="ru-RU" sz="13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40" marR="5334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50" dirty="0"/>
                        <a:t>1,41</a:t>
                      </a:r>
                      <a:endParaRPr lang="ru-RU" sz="13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5" marR="10795" marT="10795" marB="10795" anchor="ctr"/>
                </a:tc>
              </a:tr>
              <a:tr h="3722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50" b="0" i="0" u="none" strike="noStrike" cap="none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09.02.07 Информационные системы и программирование</a:t>
                      </a:r>
                      <a:endParaRPr lang="ru-RU" sz="1350" b="0" i="0" u="none" strike="noStrike" cap="non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53340" marR="53340" marT="31750" marB="31750" anchor="ctr">
                    <a:solidFill>
                      <a:srgbClr val="C0DE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50" b="0" i="0" u="none" strike="noStrike" cap="none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&gt; 5,00</a:t>
                      </a:r>
                      <a:endParaRPr lang="ru-RU" sz="1350" b="0" i="0" u="none" strike="noStrike" cap="non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0795" marR="10795" marT="10795" marB="10795" anchor="ctr">
                    <a:solidFill>
                      <a:srgbClr val="C0DEF2"/>
                    </a:solidFill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30329" y="1839073"/>
            <a:ext cx="478265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en-US" b="1" dirty="0" smtClean="0">
                <a:solidFill>
                  <a:schemeClr val="accent3">
                    <a:lumMod val="50000"/>
                  </a:schemeClr>
                </a:solidFill>
              </a:rPr>
              <a:t>Повышение качества абитуриентов </a:t>
            </a:r>
          </a:p>
          <a:p>
            <a:r>
              <a:rPr lang="ru-RU" altLang="en-US" b="1" dirty="0" smtClean="0">
                <a:solidFill>
                  <a:schemeClr val="accent3">
                    <a:lumMod val="50000"/>
                  </a:schemeClr>
                </a:solidFill>
              </a:rPr>
              <a:t>(увеличение среднего балла аттестата) </a:t>
            </a:r>
          </a:p>
          <a:p>
            <a:pPr algn="r"/>
            <a:r>
              <a:rPr lang="ru-RU" altLang="en-US" b="1" dirty="0" smtClean="0">
                <a:solidFill>
                  <a:schemeClr val="accent3">
                    <a:lumMod val="50000"/>
                  </a:schemeClr>
                </a:solidFill>
              </a:rPr>
              <a:t>/выше среднего по РФ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10" name="Chart"/>
          <p:cNvGraphicFramePr/>
          <p:nvPr>
            <p:extLst>
              <p:ext uri="{D42A27DB-BD31-4B8C-83A1-F6EECF244321}">
                <p14:modId xmlns:p14="http://schemas.microsoft.com/office/powerpoint/2010/main" xmlns="" val="584545189"/>
              </p:ext>
            </p:extLst>
          </p:nvPr>
        </p:nvGraphicFramePr>
        <p:xfrm>
          <a:off x="239543" y="3236510"/>
          <a:ext cx="4004733" cy="2301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" name="Google Shape;89;p14"/>
          <p:cNvGrpSpPr/>
          <p:nvPr/>
        </p:nvGrpSpPr>
        <p:grpSpPr>
          <a:xfrm>
            <a:off x="4225870" y="4682142"/>
            <a:ext cx="1083478" cy="880326"/>
            <a:chOff x="4634400" y="2169000"/>
            <a:chExt cx="3171600" cy="2520000"/>
          </a:xfrm>
        </p:grpSpPr>
        <p:sp>
          <p:nvSpPr>
            <p:cNvPr id="11" name="Google Shape;90;p14"/>
            <p:cNvSpPr/>
            <p:nvPr/>
          </p:nvSpPr>
          <p:spPr>
            <a:xfrm>
              <a:off x="5272796" y="2349000"/>
              <a:ext cx="2533204" cy="21837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91;p14"/>
            <p:cNvSpPr/>
            <p:nvPr/>
          </p:nvSpPr>
          <p:spPr>
            <a:xfrm>
              <a:off x="4634400" y="2169000"/>
              <a:ext cx="2923200" cy="25200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ru-RU" b="1" dirty="0" smtClean="0">
                  <a:solidFill>
                    <a:schemeClr val="accent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3,61</a:t>
              </a:r>
            </a:p>
          </p:txBody>
        </p:sp>
      </p:grpSp>
      <p:grpSp>
        <p:nvGrpSpPr>
          <p:cNvPr id="3" name="Google Shape;89;p14"/>
          <p:cNvGrpSpPr/>
          <p:nvPr/>
        </p:nvGrpSpPr>
        <p:grpSpPr>
          <a:xfrm>
            <a:off x="4209520" y="3506575"/>
            <a:ext cx="1083478" cy="880326"/>
            <a:chOff x="4634400" y="2169000"/>
            <a:chExt cx="3171600" cy="2520000"/>
          </a:xfrm>
        </p:grpSpPr>
        <p:sp>
          <p:nvSpPr>
            <p:cNvPr id="14" name="Google Shape;90;p14"/>
            <p:cNvSpPr/>
            <p:nvPr/>
          </p:nvSpPr>
          <p:spPr>
            <a:xfrm>
              <a:off x="5272796" y="2349000"/>
              <a:ext cx="2533204" cy="21837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91;p14"/>
            <p:cNvSpPr/>
            <p:nvPr/>
          </p:nvSpPr>
          <p:spPr>
            <a:xfrm>
              <a:off x="4634400" y="2169000"/>
              <a:ext cx="2923200" cy="25200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1" dirty="0" smtClean="0">
                  <a:solidFill>
                    <a:schemeClr val="accent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3,97</a:t>
              </a:r>
              <a:endParaRPr sz="18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9236" y="1198842"/>
            <a:ext cx="10515600" cy="1325700"/>
          </a:xfrm>
        </p:spPr>
        <p:txBody>
          <a:bodyPr/>
          <a:lstStyle/>
          <a:p>
            <a:pPr algn="ctr"/>
            <a:r>
              <a:rPr lang="ru-RU" sz="2800" kern="1200" dirty="0" smtClean="0">
                <a:solidFill>
                  <a:schemeClr val="tx2">
                    <a:lumMod val="2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ВЫПУСКНИК 9 КЛАССА ОБЩЕОБРАЗОВАТЕЛЬНОЙ ШКОЛЫ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83024" y="284443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2682" y="582706"/>
            <a:ext cx="110355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>
                    <a:lumMod val="2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Приказ Министерства образования и науки Алтайского края от 07.07.2017 № 952</a:t>
            </a:r>
          </a:p>
          <a:p>
            <a:pPr algn="ctr"/>
            <a:r>
              <a:rPr lang="ru-RU" sz="1600" dirty="0" smtClean="0">
                <a:latin typeface="Roboto"/>
              </a:rPr>
              <a:t>«Об утверждении порядка организации индивидуального отбора при приеме (переводе) в государственные и муниципальные образовательные организации для получения основного общего и среднего общего образования с углубленным изучением отдельных учебных предметов или для профильного обучения в Алтайском крае» </a:t>
            </a:r>
            <a:endParaRPr lang="ru-RU" sz="1600" dirty="0" smtClean="0">
              <a:solidFill>
                <a:schemeClr val="tx2">
                  <a:lumMod val="25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95026" y="3256070"/>
            <a:ext cx="4715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Индивидуальный отбор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939" y="4241124"/>
            <a:ext cx="17839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КЛАСС </a:t>
            </a:r>
            <a:br>
              <a:rPr lang="ru-RU" dirty="0" smtClean="0"/>
            </a:br>
            <a:r>
              <a:rPr lang="ru-RU" dirty="0" smtClean="0"/>
              <a:t>с углубленным изучением отдельных предметов или профильное обучение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837290" y="4183512"/>
            <a:ext cx="3592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ОБЩЕОБРАЗОВАТЕЛЬНЫЙ</a:t>
            </a:r>
          </a:p>
          <a:p>
            <a:pPr algn="ctr"/>
            <a:r>
              <a:rPr lang="ru-RU" dirty="0" smtClean="0"/>
              <a:t>КЛАСС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8221524" y="3244811"/>
            <a:ext cx="3692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Профессиональная образовательная организация</a:t>
            </a:r>
            <a:endParaRPr lang="ru-RU" dirty="0"/>
          </a:p>
        </p:txBody>
      </p:sp>
      <p:pic>
        <p:nvPicPr>
          <p:cNvPr id="10" name="Рисунок 9" descr="happy-graduated-student-in-black-hat-and-coat-with-diploma-what-s-next_277904-2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84723" y="2567240"/>
            <a:ext cx="2282078" cy="2282078"/>
          </a:xfrm>
          <a:prstGeom prst="rect">
            <a:avLst/>
          </a:prstGeom>
        </p:spPr>
      </p:pic>
      <p:pic>
        <p:nvPicPr>
          <p:cNvPr id="12" name="Рисунок 11" descr="car-service-abstract-concept-illustration_335657-1842.jpg"/>
          <p:cNvPicPr>
            <a:picLocks noChangeAspect="1"/>
          </p:cNvPicPr>
          <p:nvPr/>
        </p:nvPicPr>
        <p:blipFill>
          <a:blip r:embed="rId5" cstate="print"/>
          <a:srcRect l="8813" t="8203" r="7593" b="9375"/>
          <a:stretch>
            <a:fillRect/>
          </a:stretch>
        </p:blipFill>
        <p:spPr>
          <a:xfrm>
            <a:off x="10067808" y="3982742"/>
            <a:ext cx="1918448" cy="1891553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372" t="16485" r="23372" b="26121"/>
          <a:stretch/>
        </p:blipFill>
        <p:spPr bwMode="auto">
          <a:xfrm rot="10453495">
            <a:off x="1893480" y="1998170"/>
            <a:ext cx="1020306" cy="1168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372" t="22953" r="23372" b="26121"/>
          <a:stretch/>
        </p:blipFill>
        <p:spPr bwMode="auto">
          <a:xfrm rot="10800000" flipH="1">
            <a:off x="8776448" y="2173353"/>
            <a:ext cx="1093693" cy="111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02034" y="3576354"/>
            <a:ext cx="118334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да</a:t>
            </a:r>
            <a:endParaRPr lang="ru-RU" sz="2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411222" y="3521077"/>
            <a:ext cx="118334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нет</a:t>
            </a:r>
            <a:endParaRPr lang="ru-RU" sz="2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10813" y="5232562"/>
            <a:ext cx="762896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C00000"/>
                </a:solidFill>
                <a:latin typeface="Roboto"/>
              </a:rPr>
              <a:t>пункт 5 статьи 66 ФЗ № 273-ФЗ от 29.12.2012 «Об образовании в РФ»</a:t>
            </a:r>
          </a:p>
          <a:p>
            <a:r>
              <a:rPr lang="ru-RU" sz="1200" dirty="0" smtClean="0">
                <a:latin typeface="Roboto"/>
              </a:rPr>
              <a:t>«Начальное общее образование, основное общее образование, среднее общее образование являются обязательными уровнями образования. Обучающиеся, не освоившие основной образовательной программы начального общего и (или) основного общего образования, не допускаются к обучению на следующих уровнях общего образования. Требование обязательности среднего общего образования применительно к конкретному обучающемуся сохраняет силу до достижения им возраста восемнадцати лет, если соответствующее образование не было получено обучающимся ранее»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8943" y="3003917"/>
            <a:ext cx="4063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Общеобразовательная </a:t>
            </a:r>
            <a:r>
              <a:rPr lang="ru-RU" dirty="0"/>
              <a:t>организация</a:t>
            </a:r>
          </a:p>
        </p:txBody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25809" t="13217" r="48286" b="31079"/>
          <a:stretch>
            <a:fillRect/>
          </a:stretch>
        </p:blipFill>
        <p:spPr bwMode="auto">
          <a:xfrm>
            <a:off x="551542" y="3730172"/>
            <a:ext cx="599983" cy="72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1846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chemeClr val="tx2">
                    <a:lumMod val="2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Демонстрационный экзамен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8471F1C2-118F-4D38-BEBD-DFD6B7B34E2E}"/>
              </a:ext>
            </a:extLst>
          </p:cNvPr>
          <p:cNvSpPr/>
          <p:nvPr/>
        </p:nvSpPr>
        <p:spPr>
          <a:xfrm>
            <a:off x="1070186" y="5033850"/>
            <a:ext cx="2437724" cy="10801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1395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   студентов</a:t>
            </a: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8471F1C2-118F-4D38-BEBD-DFD6B7B34E2E}"/>
              </a:ext>
            </a:extLst>
          </p:cNvPr>
          <p:cNvSpPr/>
          <p:nvPr/>
        </p:nvSpPr>
        <p:spPr>
          <a:xfrm>
            <a:off x="710146" y="2225538"/>
            <a:ext cx="2797764" cy="10801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     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19 ПОО</a:t>
            </a: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Google Shape;150;p15"/>
          <p:cNvSpPr/>
          <p:nvPr/>
        </p:nvSpPr>
        <p:spPr>
          <a:xfrm>
            <a:off x="278098" y="2225538"/>
            <a:ext cx="1084813" cy="1084813"/>
          </a:xfrm>
          <a:prstGeom prst="donut">
            <a:avLst>
              <a:gd name="adj" fmla="val 8904"/>
            </a:avLst>
          </a:prstGeom>
          <a:solidFill>
            <a:srgbClr val="7030A0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51;p15"/>
          <p:cNvSpPr/>
          <p:nvPr/>
        </p:nvSpPr>
        <p:spPr>
          <a:xfrm>
            <a:off x="350106" y="5033850"/>
            <a:ext cx="1084813" cy="1084813"/>
          </a:xfrm>
          <a:prstGeom prst="donut">
            <a:avLst>
              <a:gd name="adj" fmla="val 8904"/>
            </a:avLst>
          </a:prstGeom>
          <a:solidFill>
            <a:schemeClr val="accent5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Картинки по запросу &quot;университет иконка&quot;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6130" y="2441562"/>
            <a:ext cx="519096" cy="51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Картинки по запросу &quot;студенты иконка&quot;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138" y="5321882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54162" y="1433450"/>
            <a:ext cx="2160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2021 год</a:t>
            </a:r>
            <a:endParaRPr lang="ru-RU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8471F1C2-118F-4D38-BEBD-DFD6B7B34E2E}"/>
              </a:ext>
            </a:extLst>
          </p:cNvPr>
          <p:cNvSpPr/>
          <p:nvPr/>
        </p:nvSpPr>
        <p:spPr>
          <a:xfrm>
            <a:off x="1202389" y="3571656"/>
            <a:ext cx="2304256" cy="122413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23 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Профессии/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Специальности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Google Shape;148;p15"/>
          <p:cNvSpPr/>
          <p:nvPr/>
        </p:nvSpPr>
        <p:spPr>
          <a:xfrm>
            <a:off x="278098" y="3593690"/>
            <a:ext cx="1084813" cy="1084813"/>
          </a:xfrm>
          <a:prstGeom prst="donut">
            <a:avLst>
              <a:gd name="adj" fmla="val 8904"/>
            </a:avLst>
          </a:prstGeom>
          <a:solidFill>
            <a:srgbClr val="22B1BF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8471F1C2-118F-4D38-BEBD-DFD6B7B34E2E}"/>
              </a:ext>
            </a:extLst>
          </p:cNvPr>
          <p:cNvSpPr/>
          <p:nvPr/>
        </p:nvSpPr>
        <p:spPr>
          <a:xfrm>
            <a:off x="7586742" y="5077594"/>
            <a:ext cx="1982254" cy="68457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r>
              <a:rPr lang="en-US" sz="2000" b="1" dirty="0" smtClean="0">
                <a:solidFill>
                  <a:srgbClr val="125C64"/>
                </a:solidFill>
              </a:rPr>
              <a:t>min = </a:t>
            </a:r>
            <a:endParaRPr lang="ru-RU" sz="2000" b="1" dirty="0" smtClean="0">
              <a:solidFill>
                <a:srgbClr val="125C64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125C64"/>
                </a:solidFill>
              </a:rPr>
              <a:t>3000</a:t>
            </a:r>
            <a:r>
              <a:rPr lang="en-US" sz="2000" b="1" dirty="0" smtClean="0">
                <a:solidFill>
                  <a:srgbClr val="125C64"/>
                </a:solidFill>
              </a:rPr>
              <a:t> </a:t>
            </a:r>
            <a:r>
              <a:rPr lang="ru-RU" sz="2000" b="1" dirty="0" smtClean="0">
                <a:solidFill>
                  <a:srgbClr val="125C64"/>
                </a:solidFill>
              </a:rPr>
              <a:t>руб.</a:t>
            </a:r>
            <a:endParaRPr lang="ru-RU" sz="2000" b="1" dirty="0">
              <a:solidFill>
                <a:srgbClr val="125C64"/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8471F1C2-118F-4D38-BEBD-DFD6B7B34E2E}"/>
              </a:ext>
            </a:extLst>
          </p:cNvPr>
          <p:cNvSpPr/>
          <p:nvPr/>
        </p:nvSpPr>
        <p:spPr>
          <a:xfrm>
            <a:off x="7600950" y="2094909"/>
            <a:ext cx="1905906" cy="68457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r>
              <a:rPr lang="en-US" sz="2000" b="1" dirty="0" smtClean="0">
                <a:solidFill>
                  <a:srgbClr val="C00000"/>
                </a:solidFill>
              </a:rPr>
              <a:t>max</a:t>
            </a:r>
            <a:r>
              <a:rPr lang="ru-RU" sz="2000" b="1" dirty="0" smtClean="0">
                <a:solidFill>
                  <a:srgbClr val="C00000"/>
                </a:solidFill>
              </a:rPr>
              <a:t> =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 72 753 руб.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8471F1C2-118F-4D38-BEBD-DFD6B7B34E2E}"/>
              </a:ext>
            </a:extLst>
          </p:cNvPr>
          <p:cNvSpPr/>
          <p:nvPr/>
        </p:nvSpPr>
        <p:spPr>
          <a:xfrm>
            <a:off x="7592332" y="3727766"/>
            <a:ext cx="1908628" cy="68457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   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сред. = 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15 275 руб.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10199783" y="1926116"/>
            <a:ext cx="1597446" cy="1597446"/>
          </a:xfrm>
          <a:prstGeom prst="ellipse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2021 г. </a:t>
            </a:r>
            <a:r>
              <a:rPr lang="ru-RU" sz="2400" b="1" dirty="0" smtClean="0">
                <a:solidFill>
                  <a:srgbClr val="C00000"/>
                </a:solidFill>
              </a:rPr>
              <a:t>75 000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руб.</a:t>
            </a:r>
          </a:p>
          <a:p>
            <a:pPr algn="ctr"/>
            <a:endParaRPr lang="ru-RU" dirty="0"/>
          </a:p>
        </p:txBody>
      </p:sp>
      <p:sp>
        <p:nvSpPr>
          <p:cNvPr id="24" name="Стрелка вниз 23"/>
          <p:cNvSpPr/>
          <p:nvPr/>
        </p:nvSpPr>
        <p:spPr>
          <a:xfrm rot="10800000">
            <a:off x="10598226" y="3569463"/>
            <a:ext cx="892367" cy="1581649"/>
          </a:xfrm>
          <a:prstGeom prst="downArrow">
            <a:avLst/>
          </a:prstGeom>
          <a:solidFill>
            <a:srgbClr val="22B1BF"/>
          </a:solidFill>
          <a:ln>
            <a:solidFill>
              <a:srgbClr val="22B1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10208963" y="5031037"/>
            <a:ext cx="1597446" cy="1597446"/>
          </a:xfrm>
          <a:prstGeom prst="ellipse">
            <a:avLst/>
          </a:prstGeom>
          <a:solidFill>
            <a:schemeClr val="bg1"/>
          </a:solidFill>
          <a:ln w="76200">
            <a:solidFill>
              <a:srgbClr val="5F3B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2020 г. </a:t>
            </a:r>
            <a:r>
              <a:rPr lang="ru-RU" sz="2400" b="1" dirty="0" smtClean="0">
                <a:solidFill>
                  <a:srgbClr val="16698E"/>
                </a:solidFill>
              </a:rPr>
              <a:t>60 000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руб.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9320270" y="1057040"/>
            <a:ext cx="28717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Стоимость обучения </a:t>
            </a:r>
            <a:b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ПОО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 1 студента в год </a:t>
            </a: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3815859" y="1314181"/>
          <a:ext cx="3875314" cy="476730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875314"/>
              </a:tblGrid>
              <a:tr h="4464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Пример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стоимости ДЭ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340" marR="53340" marT="53340" marB="53340" anchor="ctr"/>
                </a:tc>
              </a:tr>
              <a:tr h="6634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Монтаж и эксплуатация внутренних сантехнических устройств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340" marR="53340" marT="31750" marB="31750" anchor="ctr">
                    <a:solidFill>
                      <a:srgbClr val="CCFFFF"/>
                    </a:solidFill>
                  </a:tcPr>
                </a:tc>
              </a:tr>
              <a:tr h="4464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Мастер отделочных строительных работ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340" marR="53340" marT="31750" marB="31750" anchor="ctr">
                    <a:solidFill>
                      <a:srgbClr val="CCFFFF"/>
                    </a:solidFill>
                  </a:tcPr>
                </a:tc>
              </a:tr>
              <a:tr h="36996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Мастер сухого строительства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340" marR="53340" marT="31750" marB="31750" anchor="ctr">
                    <a:solidFill>
                      <a:srgbClr val="CCFFFF"/>
                    </a:solidFill>
                  </a:tcPr>
                </a:tc>
              </a:tr>
              <a:tr h="4464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Повар, кондитер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340" marR="53340" marT="31750" marB="3175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464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Графический дизайнер</a:t>
                      </a:r>
                    </a:p>
                  </a:txBody>
                  <a:tcPr marL="53340" marR="53340" marT="31750" marB="3175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464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Автомеханик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340" marR="53340" marT="31750" marB="3175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464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Финансы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  <a:tr h="5985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Информационные системы и программирование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  <a:tr h="4568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Туризм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601427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963" y="0"/>
            <a:ext cx="10515600" cy="1325700"/>
          </a:xfrm>
        </p:spPr>
        <p:txBody>
          <a:bodyPr/>
          <a:lstStyle/>
          <a:p>
            <a:pPr algn="ctr">
              <a:defRPr sz="2128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3200" kern="1200" dirty="0" smtClean="0">
                <a:solidFill>
                  <a:schemeClr val="tx2">
                    <a:lumMod val="25000"/>
                  </a:schemeClr>
                </a:solidFill>
              </a:rPr>
              <a:t>Распределение выпускников профессиональных образовательных организаций в 2020 году</a:t>
            </a:r>
            <a:endParaRPr lang="ru-RU" sz="3200" kern="1200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66" name="Google Shape;97;p13"/>
          <p:cNvSpPr/>
          <p:nvPr/>
        </p:nvSpPr>
        <p:spPr>
          <a:xfrm>
            <a:off x="5656095" y="5102088"/>
            <a:ext cx="1142757" cy="939510"/>
          </a:xfrm>
          <a:prstGeom prst="ellipse">
            <a:avLst/>
          </a:prstGeom>
          <a:gradFill>
            <a:gsLst>
              <a:gs pos="0">
                <a:schemeClr val="dk1"/>
              </a:gs>
              <a:gs pos="39000">
                <a:schemeClr val="dk1"/>
              </a:gs>
              <a:gs pos="86000">
                <a:srgbClr val="D8D8D8">
                  <a:alpha val="50980"/>
                </a:srgbClr>
              </a:gs>
              <a:gs pos="100000">
                <a:srgbClr val="F2F2F2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7" name="Google Shape;96;p13"/>
          <p:cNvGrpSpPr/>
          <p:nvPr/>
        </p:nvGrpSpPr>
        <p:grpSpPr>
          <a:xfrm>
            <a:off x="4688447" y="4129098"/>
            <a:ext cx="1142757" cy="1903318"/>
            <a:chOff x="7065000" y="3879000"/>
            <a:chExt cx="2697000" cy="2185500"/>
          </a:xfrm>
        </p:grpSpPr>
        <p:sp>
          <p:nvSpPr>
            <p:cNvPr id="68" name="Google Shape;97;p13"/>
            <p:cNvSpPr/>
            <p:nvPr/>
          </p:nvSpPr>
          <p:spPr>
            <a:xfrm>
              <a:off x="7065000" y="4985700"/>
              <a:ext cx="2697000" cy="10788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39000">
                  <a:schemeClr val="dk1"/>
                </a:gs>
                <a:gs pos="86000">
                  <a:srgbClr val="D8D8D8">
                    <a:alpha val="50980"/>
                  </a:srgbClr>
                </a:gs>
                <a:gs pos="100000">
                  <a:srgbClr val="F2F2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98;p13"/>
            <p:cNvSpPr/>
            <p:nvPr/>
          </p:nvSpPr>
          <p:spPr>
            <a:xfrm>
              <a:off x="7491000" y="4149000"/>
              <a:ext cx="1845000" cy="1710000"/>
            </a:xfrm>
            <a:custGeom>
              <a:avLst/>
              <a:gdLst/>
              <a:ahLst/>
              <a:cxnLst/>
              <a:rect l="l" t="t" r="r" b="b"/>
              <a:pathLst>
                <a:path w="1845000" h="1710000" extrusionOk="0">
                  <a:moveTo>
                    <a:pt x="0" y="0"/>
                  </a:moveTo>
                  <a:lnTo>
                    <a:pt x="1845000" y="0"/>
                  </a:lnTo>
                  <a:lnTo>
                    <a:pt x="1845000" y="1440000"/>
                  </a:lnTo>
                  <a:cubicBezTo>
                    <a:pt x="1845000" y="1589117"/>
                    <a:pt x="1431983" y="1710000"/>
                    <a:pt x="922500" y="1710000"/>
                  </a:cubicBezTo>
                  <a:cubicBezTo>
                    <a:pt x="413017" y="1710000"/>
                    <a:pt x="0" y="1589117"/>
                    <a:pt x="0" y="1440000"/>
                  </a:cubicBezTo>
                  <a:close/>
                </a:path>
              </a:pathLst>
            </a:custGeom>
            <a:solidFill>
              <a:srgbClr val="80D7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99;p13"/>
            <p:cNvSpPr/>
            <p:nvPr/>
          </p:nvSpPr>
          <p:spPr>
            <a:xfrm>
              <a:off x="7491000" y="3879000"/>
              <a:ext cx="1845000" cy="540000"/>
            </a:xfrm>
            <a:prstGeom prst="ellipse">
              <a:avLst/>
            </a:prstGeom>
            <a:solidFill>
              <a:srgbClr val="35BFDB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" name="Google Shape;100;p13"/>
          <p:cNvGrpSpPr/>
          <p:nvPr/>
        </p:nvGrpSpPr>
        <p:grpSpPr>
          <a:xfrm>
            <a:off x="3671614" y="4771979"/>
            <a:ext cx="1142757" cy="1276281"/>
            <a:chOff x="9309160" y="4599000"/>
            <a:chExt cx="2697000" cy="1465500"/>
          </a:xfrm>
        </p:grpSpPr>
        <p:sp>
          <p:nvSpPr>
            <p:cNvPr id="72" name="Google Shape;101;p13"/>
            <p:cNvSpPr/>
            <p:nvPr/>
          </p:nvSpPr>
          <p:spPr>
            <a:xfrm>
              <a:off x="9309160" y="4985700"/>
              <a:ext cx="2697000" cy="10788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39000">
                  <a:schemeClr val="dk1"/>
                </a:gs>
                <a:gs pos="86000">
                  <a:srgbClr val="D8D8D8">
                    <a:alpha val="50980"/>
                  </a:srgbClr>
                </a:gs>
                <a:gs pos="100000">
                  <a:srgbClr val="F2F2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102;p13"/>
            <p:cNvSpPr/>
            <p:nvPr/>
          </p:nvSpPr>
          <p:spPr>
            <a:xfrm>
              <a:off x="9786000" y="4869000"/>
              <a:ext cx="1845000" cy="990000"/>
            </a:xfrm>
            <a:custGeom>
              <a:avLst/>
              <a:gdLst/>
              <a:ahLst/>
              <a:cxnLst/>
              <a:rect l="l" t="t" r="r" b="b"/>
              <a:pathLst>
                <a:path w="1845000" h="990000" extrusionOk="0">
                  <a:moveTo>
                    <a:pt x="0" y="0"/>
                  </a:moveTo>
                  <a:lnTo>
                    <a:pt x="1845000" y="0"/>
                  </a:lnTo>
                  <a:lnTo>
                    <a:pt x="1845000" y="720000"/>
                  </a:lnTo>
                  <a:cubicBezTo>
                    <a:pt x="1845000" y="869117"/>
                    <a:pt x="1431983" y="990000"/>
                    <a:pt x="922500" y="990000"/>
                  </a:cubicBezTo>
                  <a:cubicBezTo>
                    <a:pt x="413017" y="990000"/>
                    <a:pt x="0" y="869117"/>
                    <a:pt x="0" y="720000"/>
                  </a:cubicBezTo>
                  <a:close/>
                </a:path>
              </a:pathLst>
            </a:custGeom>
            <a:solidFill>
              <a:srgbClr val="1984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103;p13"/>
            <p:cNvSpPr/>
            <p:nvPr/>
          </p:nvSpPr>
          <p:spPr>
            <a:xfrm>
              <a:off x="9786000" y="4599000"/>
              <a:ext cx="1845000" cy="540000"/>
            </a:xfrm>
            <a:prstGeom prst="ellipse">
              <a:avLst/>
            </a:prstGeom>
            <a:solidFill>
              <a:srgbClr val="13666F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" name="Google Shape;100;p13"/>
          <p:cNvGrpSpPr/>
          <p:nvPr/>
        </p:nvGrpSpPr>
        <p:grpSpPr>
          <a:xfrm>
            <a:off x="5832825" y="5199961"/>
            <a:ext cx="781753" cy="642519"/>
            <a:chOff x="9786000" y="4599000"/>
            <a:chExt cx="1845000" cy="1260000"/>
          </a:xfrm>
          <a:solidFill>
            <a:schemeClr val="accent5"/>
          </a:solidFill>
        </p:grpSpPr>
        <p:sp>
          <p:nvSpPr>
            <p:cNvPr id="80" name="Google Shape;102;p13"/>
            <p:cNvSpPr/>
            <p:nvPr/>
          </p:nvSpPr>
          <p:spPr>
            <a:xfrm>
              <a:off x="9786000" y="4869000"/>
              <a:ext cx="1845000" cy="990000"/>
            </a:xfrm>
            <a:custGeom>
              <a:avLst/>
              <a:gdLst/>
              <a:ahLst/>
              <a:cxnLst/>
              <a:rect l="l" t="t" r="r" b="b"/>
              <a:pathLst>
                <a:path w="1845000" h="990000" extrusionOk="0">
                  <a:moveTo>
                    <a:pt x="0" y="0"/>
                  </a:moveTo>
                  <a:lnTo>
                    <a:pt x="1845000" y="0"/>
                  </a:lnTo>
                  <a:lnTo>
                    <a:pt x="1845000" y="720000"/>
                  </a:lnTo>
                  <a:cubicBezTo>
                    <a:pt x="1845000" y="869117"/>
                    <a:pt x="1431983" y="990000"/>
                    <a:pt x="922500" y="990000"/>
                  </a:cubicBezTo>
                  <a:cubicBezTo>
                    <a:pt x="413017" y="990000"/>
                    <a:pt x="0" y="869117"/>
                    <a:pt x="0" y="72000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103;p13"/>
            <p:cNvSpPr/>
            <p:nvPr/>
          </p:nvSpPr>
          <p:spPr>
            <a:xfrm>
              <a:off x="9786000" y="4599000"/>
              <a:ext cx="1845000" cy="540000"/>
            </a:xfrm>
            <a:prstGeom prst="ellipse">
              <a:avLst/>
            </a:prstGeom>
            <a:grp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2" name="Google Shape;97;p13"/>
          <p:cNvSpPr/>
          <p:nvPr/>
        </p:nvSpPr>
        <p:spPr>
          <a:xfrm>
            <a:off x="8551695" y="5100251"/>
            <a:ext cx="1142757" cy="939510"/>
          </a:xfrm>
          <a:prstGeom prst="ellipse">
            <a:avLst/>
          </a:prstGeom>
          <a:gradFill>
            <a:gsLst>
              <a:gs pos="0">
                <a:schemeClr val="dk1"/>
              </a:gs>
              <a:gs pos="39000">
                <a:schemeClr val="dk1"/>
              </a:gs>
              <a:gs pos="86000">
                <a:srgbClr val="D8D8D8">
                  <a:alpha val="50980"/>
                </a:srgbClr>
              </a:gs>
              <a:gs pos="100000">
                <a:srgbClr val="F2F2F2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3" name="Google Shape;100;p13"/>
          <p:cNvGrpSpPr/>
          <p:nvPr/>
        </p:nvGrpSpPr>
        <p:grpSpPr>
          <a:xfrm>
            <a:off x="8739442" y="5056741"/>
            <a:ext cx="781753" cy="761869"/>
            <a:chOff x="9786000" y="4599000"/>
            <a:chExt cx="1845000" cy="1260000"/>
          </a:xfrm>
          <a:solidFill>
            <a:schemeClr val="accent5"/>
          </a:solidFill>
        </p:grpSpPr>
        <p:sp>
          <p:nvSpPr>
            <p:cNvPr id="84" name="Google Shape;102;p13"/>
            <p:cNvSpPr/>
            <p:nvPr/>
          </p:nvSpPr>
          <p:spPr>
            <a:xfrm>
              <a:off x="9786000" y="4869000"/>
              <a:ext cx="1845000" cy="990000"/>
            </a:xfrm>
            <a:custGeom>
              <a:avLst/>
              <a:gdLst/>
              <a:ahLst/>
              <a:cxnLst/>
              <a:rect l="l" t="t" r="r" b="b"/>
              <a:pathLst>
                <a:path w="1845000" h="990000" extrusionOk="0">
                  <a:moveTo>
                    <a:pt x="0" y="0"/>
                  </a:moveTo>
                  <a:lnTo>
                    <a:pt x="1845000" y="0"/>
                  </a:lnTo>
                  <a:lnTo>
                    <a:pt x="1845000" y="720000"/>
                  </a:lnTo>
                  <a:cubicBezTo>
                    <a:pt x="1845000" y="869117"/>
                    <a:pt x="1431983" y="990000"/>
                    <a:pt x="922500" y="990000"/>
                  </a:cubicBezTo>
                  <a:cubicBezTo>
                    <a:pt x="413017" y="990000"/>
                    <a:pt x="0" y="869117"/>
                    <a:pt x="0" y="72000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103;p13"/>
            <p:cNvSpPr/>
            <p:nvPr/>
          </p:nvSpPr>
          <p:spPr>
            <a:xfrm>
              <a:off x="9786000" y="4599000"/>
              <a:ext cx="1845000" cy="540000"/>
            </a:xfrm>
            <a:prstGeom prst="ellipse">
              <a:avLst/>
            </a:prstGeom>
            <a:grp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97;p13"/>
          <p:cNvSpPr/>
          <p:nvPr/>
        </p:nvSpPr>
        <p:spPr>
          <a:xfrm>
            <a:off x="6632924" y="5131465"/>
            <a:ext cx="1142757" cy="939510"/>
          </a:xfrm>
          <a:prstGeom prst="ellipse">
            <a:avLst/>
          </a:prstGeom>
          <a:gradFill>
            <a:gsLst>
              <a:gs pos="0">
                <a:schemeClr val="dk1"/>
              </a:gs>
              <a:gs pos="39000">
                <a:schemeClr val="dk1"/>
              </a:gs>
              <a:gs pos="86000">
                <a:srgbClr val="D8D8D8">
                  <a:alpha val="50980"/>
                </a:srgbClr>
              </a:gs>
              <a:gs pos="100000">
                <a:srgbClr val="F2F2F2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7" name="Google Shape;100;p13"/>
          <p:cNvGrpSpPr/>
          <p:nvPr/>
        </p:nvGrpSpPr>
        <p:grpSpPr>
          <a:xfrm>
            <a:off x="6820671" y="5374393"/>
            <a:ext cx="781753" cy="431363"/>
            <a:chOff x="9786000" y="4599000"/>
            <a:chExt cx="1845000" cy="1173583"/>
          </a:xfrm>
        </p:grpSpPr>
        <p:sp>
          <p:nvSpPr>
            <p:cNvPr id="88" name="Google Shape;102;p13"/>
            <p:cNvSpPr/>
            <p:nvPr/>
          </p:nvSpPr>
          <p:spPr>
            <a:xfrm>
              <a:off x="9786000" y="4782584"/>
              <a:ext cx="1845000" cy="989999"/>
            </a:xfrm>
            <a:custGeom>
              <a:avLst/>
              <a:gdLst/>
              <a:ahLst/>
              <a:cxnLst/>
              <a:rect l="l" t="t" r="r" b="b"/>
              <a:pathLst>
                <a:path w="1845000" h="990000" extrusionOk="0">
                  <a:moveTo>
                    <a:pt x="0" y="0"/>
                  </a:moveTo>
                  <a:lnTo>
                    <a:pt x="1845000" y="0"/>
                  </a:lnTo>
                  <a:lnTo>
                    <a:pt x="1845000" y="720000"/>
                  </a:lnTo>
                  <a:cubicBezTo>
                    <a:pt x="1845000" y="869117"/>
                    <a:pt x="1431983" y="990000"/>
                    <a:pt x="922500" y="990000"/>
                  </a:cubicBezTo>
                  <a:cubicBezTo>
                    <a:pt x="413017" y="990000"/>
                    <a:pt x="0" y="869117"/>
                    <a:pt x="0" y="72000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22000">
                  <a:schemeClr val="accent5"/>
                </a:gs>
                <a:gs pos="92000">
                  <a:srgbClr val="9E87B7"/>
                </a:gs>
                <a:gs pos="100000">
                  <a:srgbClr val="9E87B7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103;p13"/>
            <p:cNvSpPr/>
            <p:nvPr/>
          </p:nvSpPr>
          <p:spPr>
            <a:xfrm>
              <a:off x="9786000" y="4599000"/>
              <a:ext cx="1845000" cy="540000"/>
            </a:xfrm>
            <a:prstGeom prst="ellipse">
              <a:avLst/>
            </a:prstGeom>
            <a:solidFill>
              <a:srgbClr val="48365A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" name="Google Shape;84;p13"/>
          <p:cNvGrpSpPr/>
          <p:nvPr/>
        </p:nvGrpSpPr>
        <p:grpSpPr>
          <a:xfrm>
            <a:off x="2713885" y="2255536"/>
            <a:ext cx="1142757" cy="3800365"/>
            <a:chOff x="176915" y="1719000"/>
            <a:chExt cx="2697000" cy="4363800"/>
          </a:xfrm>
        </p:grpSpPr>
        <p:sp>
          <p:nvSpPr>
            <p:cNvPr id="91" name="Google Shape;85;p13"/>
            <p:cNvSpPr/>
            <p:nvPr/>
          </p:nvSpPr>
          <p:spPr>
            <a:xfrm>
              <a:off x="176915" y="5004000"/>
              <a:ext cx="2697000" cy="10788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41000">
                  <a:schemeClr val="dk1"/>
                </a:gs>
                <a:gs pos="87000">
                  <a:srgbClr val="D8D8D8">
                    <a:alpha val="50980"/>
                  </a:srgbClr>
                </a:gs>
                <a:gs pos="100000">
                  <a:srgbClr val="F2F2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86;p13"/>
            <p:cNvSpPr/>
            <p:nvPr/>
          </p:nvSpPr>
          <p:spPr>
            <a:xfrm>
              <a:off x="605999" y="1989000"/>
              <a:ext cx="1845001" cy="3870000"/>
            </a:xfrm>
            <a:custGeom>
              <a:avLst/>
              <a:gdLst/>
              <a:ahLst/>
              <a:cxnLst/>
              <a:rect l="l" t="t" r="r" b="b"/>
              <a:pathLst>
                <a:path w="1845000" h="3870000" extrusionOk="0">
                  <a:moveTo>
                    <a:pt x="0" y="0"/>
                  </a:moveTo>
                  <a:lnTo>
                    <a:pt x="1845000" y="0"/>
                  </a:lnTo>
                  <a:lnTo>
                    <a:pt x="1845000" y="3600000"/>
                  </a:lnTo>
                  <a:cubicBezTo>
                    <a:pt x="1845000" y="3749117"/>
                    <a:pt x="1431983" y="3870000"/>
                    <a:pt x="922500" y="3870000"/>
                  </a:cubicBezTo>
                  <a:cubicBezTo>
                    <a:pt x="413017" y="3870000"/>
                    <a:pt x="0" y="3749117"/>
                    <a:pt x="0" y="3600000"/>
                  </a:cubicBezTo>
                  <a:close/>
                </a:path>
              </a:pathLst>
            </a:custGeom>
            <a:solidFill>
              <a:srgbClr val="22B1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87;p13"/>
            <p:cNvSpPr/>
            <p:nvPr/>
          </p:nvSpPr>
          <p:spPr>
            <a:xfrm>
              <a:off x="606840" y="1719000"/>
              <a:ext cx="1845000" cy="540000"/>
            </a:xfrm>
            <a:prstGeom prst="ellipse">
              <a:avLst/>
            </a:prstGeom>
            <a:solidFill>
              <a:srgbClr val="19848F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" name="Google Shape;97;p13"/>
          <p:cNvSpPr/>
          <p:nvPr/>
        </p:nvSpPr>
        <p:spPr>
          <a:xfrm>
            <a:off x="7611589" y="5085561"/>
            <a:ext cx="1142757" cy="939510"/>
          </a:xfrm>
          <a:prstGeom prst="ellipse">
            <a:avLst/>
          </a:prstGeom>
          <a:gradFill>
            <a:gsLst>
              <a:gs pos="0">
                <a:schemeClr val="dk1"/>
              </a:gs>
              <a:gs pos="39000">
                <a:schemeClr val="dk1"/>
              </a:gs>
              <a:gs pos="86000">
                <a:srgbClr val="D8D8D8">
                  <a:alpha val="50980"/>
                </a:srgbClr>
              </a:gs>
              <a:gs pos="100000">
                <a:srgbClr val="F2F2F2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5" name="Google Shape;100;p13"/>
          <p:cNvGrpSpPr/>
          <p:nvPr/>
        </p:nvGrpSpPr>
        <p:grpSpPr>
          <a:xfrm>
            <a:off x="7744252" y="5361540"/>
            <a:ext cx="781753" cy="431363"/>
            <a:chOff x="9786000" y="4599000"/>
            <a:chExt cx="1845000" cy="1173583"/>
          </a:xfrm>
        </p:grpSpPr>
        <p:sp>
          <p:nvSpPr>
            <p:cNvPr id="96" name="Google Shape;102;p13"/>
            <p:cNvSpPr/>
            <p:nvPr/>
          </p:nvSpPr>
          <p:spPr>
            <a:xfrm>
              <a:off x="9786000" y="4782584"/>
              <a:ext cx="1845000" cy="989999"/>
            </a:xfrm>
            <a:custGeom>
              <a:avLst/>
              <a:gdLst/>
              <a:ahLst/>
              <a:cxnLst/>
              <a:rect l="l" t="t" r="r" b="b"/>
              <a:pathLst>
                <a:path w="1845000" h="990000" extrusionOk="0">
                  <a:moveTo>
                    <a:pt x="0" y="0"/>
                  </a:moveTo>
                  <a:lnTo>
                    <a:pt x="1845000" y="0"/>
                  </a:lnTo>
                  <a:lnTo>
                    <a:pt x="1845000" y="720000"/>
                  </a:lnTo>
                  <a:cubicBezTo>
                    <a:pt x="1845000" y="869117"/>
                    <a:pt x="1431983" y="990000"/>
                    <a:pt x="922500" y="990000"/>
                  </a:cubicBezTo>
                  <a:cubicBezTo>
                    <a:pt x="413017" y="990000"/>
                    <a:pt x="0" y="869117"/>
                    <a:pt x="0" y="72000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22000">
                  <a:schemeClr val="accent5"/>
                </a:gs>
                <a:gs pos="92000">
                  <a:srgbClr val="9E87B7"/>
                </a:gs>
                <a:gs pos="100000">
                  <a:srgbClr val="9E87B7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103;p13"/>
            <p:cNvSpPr/>
            <p:nvPr/>
          </p:nvSpPr>
          <p:spPr>
            <a:xfrm>
              <a:off x="9786000" y="4599000"/>
              <a:ext cx="1845000" cy="540000"/>
            </a:xfrm>
            <a:prstGeom prst="ellipse">
              <a:avLst/>
            </a:prstGeom>
            <a:solidFill>
              <a:srgbClr val="48365A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8" name="Google Shape;214;p15"/>
          <p:cNvSpPr/>
          <p:nvPr/>
        </p:nvSpPr>
        <p:spPr>
          <a:xfrm>
            <a:off x="2967236" y="2394105"/>
            <a:ext cx="503077" cy="249943"/>
          </a:xfrm>
          <a:prstGeom prst="ellipse">
            <a:avLst/>
          </a:prstGeom>
          <a:solidFill>
            <a:srgbClr val="1363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224;p15"/>
          <p:cNvSpPr txBox="1"/>
          <p:nvPr/>
        </p:nvSpPr>
        <p:spPr>
          <a:xfrm>
            <a:off x="2732237" y="1973462"/>
            <a:ext cx="87556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100%</a:t>
            </a: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214;p15"/>
          <p:cNvSpPr/>
          <p:nvPr/>
        </p:nvSpPr>
        <p:spPr>
          <a:xfrm>
            <a:off x="4000985" y="4893098"/>
            <a:ext cx="503077" cy="249943"/>
          </a:xfrm>
          <a:prstGeom prst="ellipse">
            <a:avLst/>
          </a:prstGeom>
          <a:solidFill>
            <a:srgbClr val="0C424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214;p15"/>
          <p:cNvSpPr/>
          <p:nvPr/>
        </p:nvSpPr>
        <p:spPr>
          <a:xfrm>
            <a:off x="5036571" y="4243102"/>
            <a:ext cx="503077" cy="249943"/>
          </a:xfrm>
          <a:prstGeom prst="ellipse">
            <a:avLst/>
          </a:prstGeom>
          <a:solidFill>
            <a:srgbClr val="22B1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214;p15"/>
          <p:cNvSpPr/>
          <p:nvPr/>
        </p:nvSpPr>
        <p:spPr>
          <a:xfrm>
            <a:off x="5973005" y="5223604"/>
            <a:ext cx="503077" cy="249943"/>
          </a:xfrm>
          <a:prstGeom prst="ellipse">
            <a:avLst/>
          </a:prstGeom>
          <a:solidFill>
            <a:srgbClr val="2847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214;p15"/>
          <p:cNvSpPr/>
          <p:nvPr/>
        </p:nvSpPr>
        <p:spPr>
          <a:xfrm>
            <a:off x="6964523" y="5398265"/>
            <a:ext cx="503077" cy="152400"/>
          </a:xfrm>
          <a:prstGeom prst="ellipse">
            <a:avLst/>
          </a:prstGeom>
          <a:gradFill>
            <a:gsLst>
              <a:gs pos="0">
                <a:schemeClr val="dk1"/>
              </a:gs>
              <a:gs pos="17000">
                <a:schemeClr val="dk1"/>
              </a:gs>
              <a:gs pos="100000">
                <a:srgbClr val="B45F0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214;p15"/>
          <p:cNvSpPr/>
          <p:nvPr/>
        </p:nvSpPr>
        <p:spPr>
          <a:xfrm>
            <a:off x="8881458" y="5091401"/>
            <a:ext cx="503077" cy="249943"/>
          </a:xfrm>
          <a:prstGeom prst="ellipse">
            <a:avLst/>
          </a:prstGeom>
          <a:solidFill>
            <a:srgbClr val="2847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214;p15"/>
          <p:cNvSpPr/>
          <p:nvPr/>
        </p:nvSpPr>
        <p:spPr>
          <a:xfrm>
            <a:off x="7888103" y="5396429"/>
            <a:ext cx="503077" cy="152400"/>
          </a:xfrm>
          <a:prstGeom prst="ellipse">
            <a:avLst/>
          </a:prstGeom>
          <a:gradFill>
            <a:gsLst>
              <a:gs pos="0">
                <a:schemeClr val="dk1"/>
              </a:gs>
              <a:gs pos="17000">
                <a:schemeClr val="dk1"/>
              </a:gs>
              <a:gs pos="100000">
                <a:srgbClr val="B45F0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62;p14"/>
          <p:cNvSpPr/>
          <p:nvPr/>
        </p:nvSpPr>
        <p:spPr>
          <a:xfrm>
            <a:off x="2921636" y="1804987"/>
            <a:ext cx="640757" cy="640757"/>
          </a:xfrm>
          <a:prstGeom prst="ellipse">
            <a:avLst/>
          </a:prstGeom>
          <a:gradFill>
            <a:gsLst>
              <a:gs pos="0">
                <a:srgbClr val="BFBFBF"/>
              </a:gs>
              <a:gs pos="100000">
                <a:schemeClr val="lt1"/>
              </a:gs>
            </a:gsLst>
            <a:lin ang="13500000" scaled="0"/>
          </a:gradFill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62;p14"/>
          <p:cNvSpPr/>
          <p:nvPr/>
        </p:nvSpPr>
        <p:spPr>
          <a:xfrm>
            <a:off x="3933352" y="4370081"/>
            <a:ext cx="640757" cy="640757"/>
          </a:xfrm>
          <a:prstGeom prst="ellipse">
            <a:avLst/>
          </a:prstGeom>
          <a:gradFill>
            <a:gsLst>
              <a:gs pos="0">
                <a:srgbClr val="BFBFBF"/>
              </a:gs>
              <a:gs pos="100000">
                <a:schemeClr val="lt1"/>
              </a:gs>
            </a:gsLst>
            <a:lin ang="13500000" scaled="0"/>
          </a:gradFill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62;p14"/>
          <p:cNvSpPr/>
          <p:nvPr/>
        </p:nvSpPr>
        <p:spPr>
          <a:xfrm>
            <a:off x="4968937" y="3742120"/>
            <a:ext cx="640757" cy="640757"/>
          </a:xfrm>
          <a:prstGeom prst="ellipse">
            <a:avLst/>
          </a:prstGeom>
          <a:gradFill>
            <a:gsLst>
              <a:gs pos="0">
                <a:srgbClr val="BFBFBF"/>
              </a:gs>
              <a:gs pos="100000">
                <a:schemeClr val="lt1"/>
              </a:gs>
            </a:gsLst>
            <a:lin ang="13500000" scaled="0"/>
          </a:gradFill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62;p14"/>
          <p:cNvSpPr/>
          <p:nvPr/>
        </p:nvSpPr>
        <p:spPr>
          <a:xfrm>
            <a:off x="5916388" y="4744655"/>
            <a:ext cx="640757" cy="640757"/>
          </a:xfrm>
          <a:prstGeom prst="ellipse">
            <a:avLst/>
          </a:prstGeom>
          <a:gradFill>
            <a:gsLst>
              <a:gs pos="0">
                <a:srgbClr val="BFBFBF"/>
              </a:gs>
              <a:gs pos="100000">
                <a:schemeClr val="lt1"/>
              </a:gs>
            </a:gsLst>
            <a:lin ang="13500000" scaled="0"/>
          </a:gradFill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62;p14"/>
          <p:cNvSpPr/>
          <p:nvPr/>
        </p:nvSpPr>
        <p:spPr>
          <a:xfrm>
            <a:off x="6896889" y="4865840"/>
            <a:ext cx="640757" cy="640757"/>
          </a:xfrm>
          <a:prstGeom prst="ellipse">
            <a:avLst/>
          </a:prstGeom>
          <a:gradFill>
            <a:gsLst>
              <a:gs pos="0">
                <a:srgbClr val="BFBFBF"/>
              </a:gs>
              <a:gs pos="100000">
                <a:schemeClr val="lt1"/>
              </a:gs>
            </a:gsLst>
            <a:lin ang="13500000" scaled="0"/>
          </a:gradFill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62;p14"/>
          <p:cNvSpPr/>
          <p:nvPr/>
        </p:nvSpPr>
        <p:spPr>
          <a:xfrm>
            <a:off x="7811289" y="4854823"/>
            <a:ext cx="640757" cy="640757"/>
          </a:xfrm>
          <a:prstGeom prst="ellipse">
            <a:avLst/>
          </a:prstGeom>
          <a:gradFill>
            <a:gsLst>
              <a:gs pos="0">
                <a:srgbClr val="BFBFBF"/>
              </a:gs>
              <a:gs pos="100000">
                <a:schemeClr val="lt1"/>
              </a:gs>
            </a:gsLst>
            <a:lin ang="13500000" scaled="0"/>
          </a:gradFill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62;p14"/>
          <p:cNvSpPr/>
          <p:nvPr/>
        </p:nvSpPr>
        <p:spPr>
          <a:xfrm>
            <a:off x="8813824" y="4645503"/>
            <a:ext cx="640757" cy="640757"/>
          </a:xfrm>
          <a:prstGeom prst="ellipse">
            <a:avLst/>
          </a:prstGeom>
          <a:gradFill>
            <a:gsLst>
              <a:gs pos="0">
                <a:srgbClr val="BFBFBF"/>
              </a:gs>
              <a:gs pos="100000">
                <a:schemeClr val="lt1"/>
              </a:gs>
            </a:gsLst>
            <a:lin ang="13500000" scaled="0"/>
          </a:gradFill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69;p14"/>
          <p:cNvSpPr txBox="1"/>
          <p:nvPr/>
        </p:nvSpPr>
        <p:spPr>
          <a:xfrm>
            <a:off x="2809355" y="1951428"/>
            <a:ext cx="87556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5643</a:t>
            </a: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69;p14"/>
          <p:cNvSpPr txBox="1"/>
          <p:nvPr/>
        </p:nvSpPr>
        <p:spPr>
          <a:xfrm>
            <a:off x="3821069" y="4516523"/>
            <a:ext cx="87556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932</a:t>
            </a: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69;p14"/>
          <p:cNvSpPr txBox="1"/>
          <p:nvPr/>
        </p:nvSpPr>
        <p:spPr>
          <a:xfrm>
            <a:off x="4821768" y="3897743"/>
            <a:ext cx="87556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1844</a:t>
            </a: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69;p14"/>
          <p:cNvSpPr txBox="1"/>
          <p:nvPr/>
        </p:nvSpPr>
        <p:spPr>
          <a:xfrm>
            <a:off x="5778399" y="4898442"/>
            <a:ext cx="87556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283</a:t>
            </a: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69;p14"/>
          <p:cNvSpPr txBox="1"/>
          <p:nvPr/>
        </p:nvSpPr>
        <p:spPr>
          <a:xfrm>
            <a:off x="6757063" y="5017791"/>
            <a:ext cx="87556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134</a:t>
            </a: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69;p14"/>
          <p:cNvSpPr txBox="1"/>
          <p:nvPr/>
        </p:nvSpPr>
        <p:spPr>
          <a:xfrm>
            <a:off x="7682481" y="4984741"/>
            <a:ext cx="87556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118</a:t>
            </a: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69;p14"/>
          <p:cNvSpPr txBox="1"/>
          <p:nvPr/>
        </p:nvSpPr>
        <p:spPr>
          <a:xfrm>
            <a:off x="8707050" y="4775420"/>
            <a:ext cx="87556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411</a:t>
            </a: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Прямоугольник 57"/>
          <p:cNvSpPr/>
          <p:nvPr/>
        </p:nvSpPr>
        <p:spPr>
          <a:xfrm rot="18223915">
            <a:off x="3511455" y="1712990"/>
            <a:ext cx="1797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трудоустроены</a:t>
            </a:r>
            <a:endParaRPr lang="ru-RU" dirty="0"/>
          </a:p>
        </p:txBody>
      </p:sp>
      <p:sp>
        <p:nvSpPr>
          <p:cNvPr id="59" name="Прямоугольник 58"/>
          <p:cNvSpPr/>
          <p:nvPr/>
        </p:nvSpPr>
        <p:spPr>
          <a:xfrm rot="18194095">
            <a:off x="3524047" y="3035014"/>
            <a:ext cx="2565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продолжили обучение</a:t>
            </a:r>
            <a:endParaRPr lang="ru-RU" dirty="0"/>
          </a:p>
        </p:txBody>
      </p:sp>
      <p:sp>
        <p:nvSpPr>
          <p:cNvPr id="60" name="Прямоугольник 59"/>
          <p:cNvSpPr/>
          <p:nvPr/>
        </p:nvSpPr>
        <p:spPr>
          <a:xfrm rot="18229892">
            <a:off x="4996021" y="2605355"/>
            <a:ext cx="2376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призваны в ряды РА</a:t>
            </a:r>
            <a:endParaRPr lang="ru-RU" dirty="0"/>
          </a:p>
        </p:txBody>
      </p:sp>
      <p:sp>
        <p:nvSpPr>
          <p:cNvPr id="61" name="Прямоугольник 60"/>
          <p:cNvSpPr/>
          <p:nvPr/>
        </p:nvSpPr>
        <p:spPr>
          <a:xfrm rot="18130415">
            <a:off x="5486768" y="3112132"/>
            <a:ext cx="3245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отпуск по уходу за ребёнком</a:t>
            </a:r>
            <a:endParaRPr lang="ru-RU" dirty="0"/>
          </a:p>
        </p:txBody>
      </p:sp>
      <p:sp>
        <p:nvSpPr>
          <p:cNvPr id="63" name="Прямоугольник 62"/>
          <p:cNvSpPr/>
          <p:nvPr/>
        </p:nvSpPr>
        <p:spPr>
          <a:xfrm rot="18118553">
            <a:off x="6862070" y="3806195"/>
            <a:ext cx="1772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самозанятость</a:t>
            </a:r>
            <a:endParaRPr lang="ru-RU" dirty="0"/>
          </a:p>
        </p:txBody>
      </p:sp>
      <p:sp>
        <p:nvSpPr>
          <p:cNvPr id="64" name="Прямоугольник 63"/>
          <p:cNvSpPr/>
          <p:nvPr/>
        </p:nvSpPr>
        <p:spPr>
          <a:xfrm rot="18055574">
            <a:off x="8639754" y="3204987"/>
            <a:ext cx="24920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не определились с</a:t>
            </a:r>
          </a:p>
          <a:p>
            <a:r>
              <a:rPr lang="ru-RU" dirty="0" smtClean="0"/>
              <a:t> планами на будущее</a:t>
            </a:r>
            <a:endParaRPr lang="ru-RU" dirty="0"/>
          </a:p>
        </p:txBody>
      </p:sp>
      <p:sp>
        <p:nvSpPr>
          <p:cNvPr id="65" name="Прямоугольник 64"/>
          <p:cNvSpPr/>
          <p:nvPr/>
        </p:nvSpPr>
        <p:spPr>
          <a:xfrm rot="18161106">
            <a:off x="8059321" y="3971448"/>
            <a:ext cx="1052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переезд</a:t>
            </a:r>
            <a:endParaRPr lang="ru-RU" dirty="0"/>
          </a:p>
        </p:txBody>
      </p:sp>
      <p:pic>
        <p:nvPicPr>
          <p:cNvPr id="1026" name="Picture 2" descr="Z:\01_Отделы и службы\08_Отдел профессионального образования\Селекторные совещания\Селектор 2021\19.03.2021\рисунки для инфорграфик\car-repair-services-banner-set_1284-11039.jpg"/>
          <p:cNvPicPr>
            <a:picLocks noChangeAspect="1" noChangeArrowheads="1"/>
          </p:cNvPicPr>
          <p:nvPr/>
        </p:nvPicPr>
        <p:blipFill>
          <a:blip r:embed="rId2" cstate="print"/>
          <a:srcRect l="39037" b="69077"/>
          <a:stretch>
            <a:fillRect/>
          </a:stretch>
        </p:blipFill>
        <p:spPr bwMode="auto">
          <a:xfrm>
            <a:off x="9404733" y="1148791"/>
            <a:ext cx="2622014" cy="1330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Z:\01_Отделы и службы\08_Отдел профессионального образования\Селекторные совещания\Селектор 2021\19.03.2021\рисунки для инфорграфик\chef-character_23-2147518941.jpg"/>
          <p:cNvPicPr>
            <a:picLocks noChangeAspect="1" noChangeArrowheads="1"/>
          </p:cNvPicPr>
          <p:nvPr/>
        </p:nvPicPr>
        <p:blipFill>
          <a:blip r:embed="rId3" cstate="print"/>
          <a:srcRect l="18344" t="5241" r="16989" b="10507"/>
          <a:stretch>
            <a:fillRect/>
          </a:stretch>
        </p:blipFill>
        <p:spPr bwMode="auto">
          <a:xfrm>
            <a:off x="297456" y="3636826"/>
            <a:ext cx="1244906" cy="1621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Z:\01_Отделы и службы\08_Отдел профессионального образования\Селекторные совещания\Селектор 2021\19.03.2021\рисунки для инфорграфик\hairdresser-human-characters-set_1284-21639.jpg"/>
          <p:cNvPicPr>
            <a:picLocks noChangeAspect="1" noChangeArrowheads="1"/>
          </p:cNvPicPr>
          <p:nvPr/>
        </p:nvPicPr>
        <p:blipFill>
          <a:blip r:embed="rId4" cstate="print"/>
          <a:srcRect r="73711" b="51734"/>
          <a:stretch>
            <a:fillRect/>
          </a:stretch>
        </p:blipFill>
        <p:spPr bwMode="auto">
          <a:xfrm>
            <a:off x="1329942" y="4940892"/>
            <a:ext cx="1567494" cy="1917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Z:\01_Отделы и службы\08_Отдел профессионального образования\Селекторные совещания\Селектор 2021\19.03.2021\рисунки для инфорграфик\engineers-cartoon-set_1284-14897.jpg"/>
          <p:cNvPicPr>
            <a:picLocks noChangeAspect="1" noChangeArrowheads="1"/>
          </p:cNvPicPr>
          <p:nvPr/>
        </p:nvPicPr>
        <p:blipFill>
          <a:blip r:embed="rId5" cstate="print"/>
          <a:srcRect l="77469"/>
          <a:stretch>
            <a:fillRect/>
          </a:stretch>
        </p:blipFill>
        <p:spPr bwMode="auto">
          <a:xfrm>
            <a:off x="10928732" y="2559722"/>
            <a:ext cx="881349" cy="1755847"/>
          </a:xfrm>
          <a:prstGeom prst="rect">
            <a:avLst/>
          </a:prstGeom>
          <a:noFill/>
        </p:spPr>
      </p:pic>
      <p:pic>
        <p:nvPicPr>
          <p:cNvPr id="1030" name="Picture 6" descr="Z:\01_Отделы и службы\08_Отдел профессионального образования\Селекторные совещания\Селектор 2021\19.03.2021\рисунки для инфорграфик\happy-graduated-student-in-black-hat-and-coat-with-diploma-what-s-next_277904-2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4015" y="1417159"/>
            <a:ext cx="1998069" cy="1998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5" name="Прямоугольник 74"/>
          <p:cNvSpPr/>
          <p:nvPr/>
        </p:nvSpPr>
        <p:spPr>
          <a:xfrm>
            <a:off x="9167818" y="6130754"/>
            <a:ext cx="25817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Трудоустроены 75,92% </a:t>
            </a:r>
          </a:p>
          <a:p>
            <a:pPr algn="ctr" fontAlgn="b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выпускников</a:t>
            </a:r>
            <a:endParaRPr lang="ru-RU" sz="1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6" name="Схема 75"/>
          <p:cNvGraphicFramePr/>
          <p:nvPr/>
        </p:nvGraphicFramePr>
        <p:xfrm>
          <a:off x="10311788" y="5122843"/>
          <a:ext cx="1718632" cy="892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Соединитель: уступ 136">
            <a:extLst>
              <a:ext uri="{FF2B5EF4-FFF2-40B4-BE49-F238E27FC236}">
                <a16:creationId xmlns="" xmlns:a16="http://schemas.microsoft.com/office/drawing/2014/main" id="{30A9C277-0F88-47D5-BF2C-FE835D1E8AB8}"/>
              </a:ext>
            </a:extLst>
          </p:cNvPr>
          <p:cNvCxnSpPr/>
          <p:nvPr/>
        </p:nvCxnSpPr>
        <p:spPr>
          <a:xfrm>
            <a:off x="6434005" y="5016992"/>
            <a:ext cx="1410005" cy="1031268"/>
          </a:xfrm>
          <a:prstGeom prst="bentConnector3">
            <a:avLst>
              <a:gd name="adj1" fmla="val 50000"/>
            </a:avLst>
          </a:prstGeom>
          <a:ln>
            <a:solidFill>
              <a:schemeClr val="bg2">
                <a:lumMod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F1532582-B787-4A0B-A6F3-32C2399E24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 flipH="1">
            <a:off x="9364237" y="3095859"/>
            <a:ext cx="1229355" cy="1064667"/>
          </a:xfrm>
          <a:prstGeom prst="rect">
            <a:avLst/>
          </a:prstGeom>
        </p:spPr>
      </p:pic>
      <p:sp>
        <p:nvSpPr>
          <p:cNvPr id="60" name="Полилиния: фигура 74">
            <a:extLst>
              <a:ext uri="{FF2B5EF4-FFF2-40B4-BE49-F238E27FC236}">
                <a16:creationId xmlns="" xmlns:a16="http://schemas.microsoft.com/office/drawing/2014/main" id="{3205E14B-6544-4A49-A52A-2F30303EA095}"/>
              </a:ext>
            </a:extLst>
          </p:cNvPr>
          <p:cNvSpPr/>
          <p:nvPr/>
        </p:nvSpPr>
        <p:spPr>
          <a:xfrm rot="16200000">
            <a:off x="2527739" y="2500739"/>
            <a:ext cx="1829522" cy="6885000"/>
          </a:xfrm>
          <a:custGeom>
            <a:avLst/>
            <a:gdLst>
              <a:gd name="connsiteX0" fmla="*/ 1503788 w 1503788"/>
              <a:gd name="connsiteY0" fmla="*/ 281923 h 4068685"/>
              <a:gd name="connsiteX1" fmla="*/ 627734 w 1503788"/>
              <a:gd name="connsiteY1" fmla="*/ 2034029 h 4068685"/>
              <a:gd name="connsiteX2" fmla="*/ 1503787 w 1503788"/>
              <a:gd name="connsiteY2" fmla="*/ 3786134 h 4068685"/>
              <a:gd name="connsiteX3" fmla="*/ 1016630 w 1503788"/>
              <a:gd name="connsiteY3" fmla="*/ 4068685 h 4068685"/>
              <a:gd name="connsiteX4" fmla="*/ 0 w 1503788"/>
              <a:gd name="connsiteY4" fmla="*/ 2035427 h 4068685"/>
              <a:gd name="connsiteX5" fmla="*/ 1017714 w 1503788"/>
              <a:gd name="connsiteY5" fmla="*/ 0 h 4068685"/>
              <a:gd name="connsiteX6" fmla="*/ 1503788 w 1503788"/>
              <a:gd name="connsiteY6" fmla="*/ 281923 h 406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3788" h="4068685">
                <a:moveTo>
                  <a:pt x="1503788" y="281923"/>
                </a:moveTo>
                <a:lnTo>
                  <a:pt x="627734" y="2034029"/>
                </a:lnTo>
                <a:lnTo>
                  <a:pt x="1503787" y="3786134"/>
                </a:lnTo>
                <a:lnTo>
                  <a:pt x="1016630" y="4068685"/>
                </a:lnTo>
                <a:lnTo>
                  <a:pt x="0" y="2035427"/>
                </a:lnTo>
                <a:lnTo>
                  <a:pt x="1017714" y="0"/>
                </a:lnTo>
                <a:lnTo>
                  <a:pt x="1503788" y="28192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61" name="Полилиния: фигура 100">
            <a:extLst>
              <a:ext uri="{FF2B5EF4-FFF2-40B4-BE49-F238E27FC236}">
                <a16:creationId xmlns="" xmlns:a16="http://schemas.microsoft.com/office/drawing/2014/main" id="{E5EBE68A-125E-452E-A3D6-B916571B96E9}"/>
              </a:ext>
            </a:extLst>
          </p:cNvPr>
          <p:cNvSpPr/>
          <p:nvPr/>
        </p:nvSpPr>
        <p:spPr>
          <a:xfrm>
            <a:off x="478921" y="4817570"/>
            <a:ext cx="5946657" cy="1286316"/>
          </a:xfrm>
          <a:custGeom>
            <a:avLst/>
            <a:gdLst>
              <a:gd name="connsiteX0" fmla="*/ 856254 w 5925226"/>
              <a:gd name="connsiteY0" fmla="*/ 0 h 1279966"/>
              <a:gd name="connsiteX1" fmla="*/ 2961991 w 5925226"/>
              <a:gd name="connsiteY1" fmla="*/ 759251 h 1279966"/>
              <a:gd name="connsiteX2" fmla="*/ 5069199 w 5925226"/>
              <a:gd name="connsiteY2" fmla="*/ 284 h 1279966"/>
              <a:gd name="connsiteX3" fmla="*/ 5925226 w 5925226"/>
              <a:gd name="connsiteY3" fmla="*/ 212330 h 1279966"/>
              <a:gd name="connsiteX4" fmla="*/ 2961026 w 5925226"/>
              <a:gd name="connsiteY4" fmla="*/ 1279966 h 1279966"/>
              <a:gd name="connsiteX5" fmla="*/ 0 w 5925226"/>
              <a:gd name="connsiteY5" fmla="*/ 212330 h 1279966"/>
              <a:gd name="connsiteX0" fmla="*/ 856254 w 5927607"/>
              <a:gd name="connsiteY0" fmla="*/ 0 h 1279966"/>
              <a:gd name="connsiteX1" fmla="*/ 2961991 w 5927607"/>
              <a:gd name="connsiteY1" fmla="*/ 759251 h 1279966"/>
              <a:gd name="connsiteX2" fmla="*/ 5069199 w 5927607"/>
              <a:gd name="connsiteY2" fmla="*/ 284 h 1279966"/>
              <a:gd name="connsiteX3" fmla="*/ 5927607 w 5927607"/>
              <a:gd name="connsiteY3" fmla="*/ 212330 h 1279966"/>
              <a:gd name="connsiteX4" fmla="*/ 2961026 w 5927607"/>
              <a:gd name="connsiteY4" fmla="*/ 1279966 h 1279966"/>
              <a:gd name="connsiteX5" fmla="*/ 0 w 5927607"/>
              <a:gd name="connsiteY5" fmla="*/ 212330 h 1279966"/>
              <a:gd name="connsiteX6" fmla="*/ 856254 w 5927607"/>
              <a:gd name="connsiteY6" fmla="*/ 0 h 1279966"/>
              <a:gd name="connsiteX0" fmla="*/ 856254 w 5946657"/>
              <a:gd name="connsiteY0" fmla="*/ 0 h 1279966"/>
              <a:gd name="connsiteX1" fmla="*/ 2961991 w 5946657"/>
              <a:gd name="connsiteY1" fmla="*/ 759251 h 1279966"/>
              <a:gd name="connsiteX2" fmla="*/ 5069199 w 5946657"/>
              <a:gd name="connsiteY2" fmla="*/ 284 h 1279966"/>
              <a:gd name="connsiteX3" fmla="*/ 5946657 w 5946657"/>
              <a:gd name="connsiteY3" fmla="*/ 218680 h 1279966"/>
              <a:gd name="connsiteX4" fmla="*/ 2961026 w 5946657"/>
              <a:gd name="connsiteY4" fmla="*/ 1279966 h 1279966"/>
              <a:gd name="connsiteX5" fmla="*/ 0 w 5946657"/>
              <a:gd name="connsiteY5" fmla="*/ 212330 h 1279966"/>
              <a:gd name="connsiteX6" fmla="*/ 856254 w 5946657"/>
              <a:gd name="connsiteY6" fmla="*/ 0 h 1279966"/>
              <a:gd name="connsiteX0" fmla="*/ 856254 w 5946657"/>
              <a:gd name="connsiteY0" fmla="*/ 0 h 1286316"/>
              <a:gd name="connsiteX1" fmla="*/ 2961991 w 5946657"/>
              <a:gd name="connsiteY1" fmla="*/ 759251 h 1286316"/>
              <a:gd name="connsiteX2" fmla="*/ 5069199 w 5946657"/>
              <a:gd name="connsiteY2" fmla="*/ 284 h 1286316"/>
              <a:gd name="connsiteX3" fmla="*/ 5946657 w 5946657"/>
              <a:gd name="connsiteY3" fmla="*/ 218680 h 1286316"/>
              <a:gd name="connsiteX4" fmla="*/ 2961026 w 5946657"/>
              <a:gd name="connsiteY4" fmla="*/ 1286316 h 1286316"/>
              <a:gd name="connsiteX5" fmla="*/ 0 w 5946657"/>
              <a:gd name="connsiteY5" fmla="*/ 212330 h 1286316"/>
              <a:gd name="connsiteX6" fmla="*/ 856254 w 5946657"/>
              <a:gd name="connsiteY6" fmla="*/ 0 h 128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6657" h="1286316">
                <a:moveTo>
                  <a:pt x="856254" y="0"/>
                </a:moveTo>
                <a:lnTo>
                  <a:pt x="2961991" y="759251"/>
                </a:lnTo>
                <a:lnTo>
                  <a:pt x="5069199" y="284"/>
                </a:lnTo>
                <a:lnTo>
                  <a:pt x="5946657" y="218680"/>
                </a:lnTo>
                <a:lnTo>
                  <a:pt x="2961026" y="1286316"/>
                </a:lnTo>
                <a:lnTo>
                  <a:pt x="0" y="212330"/>
                </a:lnTo>
                <a:lnTo>
                  <a:pt x="856254" y="0"/>
                </a:lnTo>
                <a:close/>
              </a:path>
            </a:pathLst>
          </a:custGeom>
          <a:solidFill>
            <a:srgbClr val="122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7" name="Полилиния: фигура 70">
            <a:extLst>
              <a:ext uri="{FF2B5EF4-FFF2-40B4-BE49-F238E27FC236}">
                <a16:creationId xmlns="" xmlns:a16="http://schemas.microsoft.com/office/drawing/2014/main" id="{BD087AD9-C6EA-4B95-A19D-6E3EDD031D66}"/>
              </a:ext>
            </a:extLst>
          </p:cNvPr>
          <p:cNvSpPr/>
          <p:nvPr/>
        </p:nvSpPr>
        <p:spPr>
          <a:xfrm rot="16200000">
            <a:off x="3082827" y="1324465"/>
            <a:ext cx="581163" cy="726885"/>
          </a:xfrm>
          <a:custGeom>
            <a:avLst/>
            <a:gdLst>
              <a:gd name="connsiteX0" fmla="*/ 477691 w 477691"/>
              <a:gd name="connsiteY0" fmla="*/ 215971 h 429552"/>
              <a:gd name="connsiteX1" fmla="*/ 109448 w 477691"/>
              <a:gd name="connsiteY1" fmla="*/ 429552 h 429552"/>
              <a:gd name="connsiteX2" fmla="*/ 0 w 477691"/>
              <a:gd name="connsiteY2" fmla="*/ 210656 h 429552"/>
              <a:gd name="connsiteX3" fmla="*/ 105328 w 477691"/>
              <a:gd name="connsiteY3" fmla="*/ 0 h 429552"/>
              <a:gd name="connsiteX4" fmla="*/ 477691 w 477691"/>
              <a:gd name="connsiteY4" fmla="*/ 215971 h 42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7691" h="429552">
                <a:moveTo>
                  <a:pt x="477691" y="215971"/>
                </a:moveTo>
                <a:lnTo>
                  <a:pt x="109448" y="429552"/>
                </a:lnTo>
                <a:lnTo>
                  <a:pt x="0" y="210656"/>
                </a:lnTo>
                <a:lnTo>
                  <a:pt x="105328" y="0"/>
                </a:lnTo>
                <a:lnTo>
                  <a:pt x="477691" y="215971"/>
                </a:lnTo>
                <a:close/>
              </a:path>
            </a:pathLst>
          </a:custGeom>
          <a:solidFill>
            <a:srgbClr val="22B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8" name="Полилиния: фигура 71">
            <a:extLst>
              <a:ext uri="{FF2B5EF4-FFF2-40B4-BE49-F238E27FC236}">
                <a16:creationId xmlns="" xmlns:a16="http://schemas.microsoft.com/office/drawing/2014/main" id="{50546872-3126-41D2-940D-C83057E06307}"/>
              </a:ext>
            </a:extLst>
          </p:cNvPr>
          <p:cNvSpPr/>
          <p:nvPr/>
        </p:nvSpPr>
        <p:spPr>
          <a:xfrm rot="16200000">
            <a:off x="2912333" y="1605790"/>
            <a:ext cx="922147" cy="2203519"/>
          </a:xfrm>
          <a:custGeom>
            <a:avLst/>
            <a:gdLst>
              <a:gd name="connsiteX0" fmla="*/ 750134 w 750134"/>
              <a:gd name="connsiteY0" fmla="*/ 1057099 h 1302168"/>
              <a:gd name="connsiteX1" fmla="*/ 327601 w 750134"/>
              <a:gd name="connsiteY1" fmla="*/ 1302168 h 1302168"/>
              <a:gd name="connsiteX2" fmla="*/ 0 w 750134"/>
              <a:gd name="connsiteY2" fmla="*/ 646964 h 1302168"/>
              <a:gd name="connsiteX3" fmla="*/ 323481 w 750134"/>
              <a:gd name="connsiteY3" fmla="*/ 0 h 1302168"/>
              <a:gd name="connsiteX4" fmla="*/ 746015 w 750134"/>
              <a:gd name="connsiteY4" fmla="*/ 245070 h 1302168"/>
              <a:gd name="connsiteX5" fmla="*/ 545067 w 750134"/>
              <a:gd name="connsiteY5" fmla="*/ 646965 h 1302168"/>
              <a:gd name="connsiteX6" fmla="*/ 750134 w 750134"/>
              <a:gd name="connsiteY6" fmla="*/ 1057099 h 1302168"/>
              <a:gd name="connsiteX0" fmla="*/ 757965 w 757965"/>
              <a:gd name="connsiteY0" fmla="*/ 1057099 h 1302168"/>
              <a:gd name="connsiteX1" fmla="*/ 335432 w 757965"/>
              <a:gd name="connsiteY1" fmla="*/ 1302168 h 1302168"/>
              <a:gd name="connsiteX2" fmla="*/ 0 w 757965"/>
              <a:gd name="connsiteY2" fmla="*/ 646966 h 1302168"/>
              <a:gd name="connsiteX3" fmla="*/ 331312 w 757965"/>
              <a:gd name="connsiteY3" fmla="*/ 0 h 1302168"/>
              <a:gd name="connsiteX4" fmla="*/ 753846 w 757965"/>
              <a:gd name="connsiteY4" fmla="*/ 245070 h 1302168"/>
              <a:gd name="connsiteX5" fmla="*/ 552898 w 757965"/>
              <a:gd name="connsiteY5" fmla="*/ 646965 h 1302168"/>
              <a:gd name="connsiteX6" fmla="*/ 757965 w 757965"/>
              <a:gd name="connsiteY6" fmla="*/ 1057099 h 130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965" h="1302168">
                <a:moveTo>
                  <a:pt x="757965" y="1057099"/>
                </a:moveTo>
                <a:lnTo>
                  <a:pt x="335432" y="1302168"/>
                </a:lnTo>
                <a:lnTo>
                  <a:pt x="0" y="646966"/>
                </a:lnTo>
                <a:lnTo>
                  <a:pt x="331312" y="0"/>
                </a:lnTo>
                <a:lnTo>
                  <a:pt x="753846" y="245070"/>
                </a:lnTo>
                <a:lnTo>
                  <a:pt x="552898" y="646965"/>
                </a:lnTo>
                <a:lnTo>
                  <a:pt x="757965" y="105709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9" name="Полилиния: фигура 72">
            <a:extLst>
              <a:ext uri="{FF2B5EF4-FFF2-40B4-BE49-F238E27FC236}">
                <a16:creationId xmlns="" xmlns:a16="http://schemas.microsoft.com/office/drawing/2014/main" id="{1F405DC1-A4CA-4A23-8840-4D22B8ECD457}"/>
              </a:ext>
            </a:extLst>
          </p:cNvPr>
          <p:cNvSpPr/>
          <p:nvPr/>
        </p:nvSpPr>
        <p:spPr>
          <a:xfrm rot="16200000">
            <a:off x="2785226" y="1911807"/>
            <a:ext cx="1180410" cy="3680152"/>
          </a:xfrm>
          <a:custGeom>
            <a:avLst/>
            <a:gdLst>
              <a:gd name="connsiteX0" fmla="*/ 968289 w 968289"/>
              <a:gd name="connsiteY0" fmla="*/ 1928519 h 2174783"/>
              <a:gd name="connsiteX1" fmla="*/ 543697 w 968289"/>
              <a:gd name="connsiteY1" fmla="*/ 2174783 h 2174783"/>
              <a:gd name="connsiteX2" fmla="*/ 0 w 968289"/>
              <a:gd name="connsiteY2" fmla="*/ 1087391 h 2174783"/>
              <a:gd name="connsiteX3" fmla="*/ 543697 w 968289"/>
              <a:gd name="connsiteY3" fmla="*/ 0 h 2174783"/>
              <a:gd name="connsiteX4" fmla="*/ 964170 w 968289"/>
              <a:gd name="connsiteY4" fmla="*/ 243875 h 2174783"/>
              <a:gd name="connsiteX5" fmla="*/ 545069 w 968289"/>
              <a:gd name="connsiteY5" fmla="*/ 1082077 h 2174783"/>
              <a:gd name="connsiteX6" fmla="*/ 968289 w 968289"/>
              <a:gd name="connsiteY6" fmla="*/ 1928519 h 2174783"/>
              <a:gd name="connsiteX0" fmla="*/ 968289 w 968289"/>
              <a:gd name="connsiteY0" fmla="*/ 1928519 h 2174783"/>
              <a:gd name="connsiteX1" fmla="*/ 543697 w 968289"/>
              <a:gd name="connsiteY1" fmla="*/ 2174783 h 2174783"/>
              <a:gd name="connsiteX2" fmla="*/ 0 w 968289"/>
              <a:gd name="connsiteY2" fmla="*/ 1090206 h 2174783"/>
              <a:gd name="connsiteX3" fmla="*/ 543697 w 968289"/>
              <a:gd name="connsiteY3" fmla="*/ 0 h 2174783"/>
              <a:gd name="connsiteX4" fmla="*/ 964170 w 968289"/>
              <a:gd name="connsiteY4" fmla="*/ 243875 h 2174783"/>
              <a:gd name="connsiteX5" fmla="*/ 545069 w 968289"/>
              <a:gd name="connsiteY5" fmla="*/ 1082077 h 2174783"/>
              <a:gd name="connsiteX6" fmla="*/ 968289 w 968289"/>
              <a:gd name="connsiteY6" fmla="*/ 1928519 h 2174783"/>
              <a:gd name="connsiteX0" fmla="*/ 968289 w 968289"/>
              <a:gd name="connsiteY0" fmla="*/ 1928519 h 2174783"/>
              <a:gd name="connsiteX1" fmla="*/ 543697 w 968289"/>
              <a:gd name="connsiteY1" fmla="*/ 2174783 h 2174783"/>
              <a:gd name="connsiteX2" fmla="*/ 0 w 968289"/>
              <a:gd name="connsiteY2" fmla="*/ 1087394 h 2174783"/>
              <a:gd name="connsiteX3" fmla="*/ 543697 w 968289"/>
              <a:gd name="connsiteY3" fmla="*/ 0 h 2174783"/>
              <a:gd name="connsiteX4" fmla="*/ 964170 w 968289"/>
              <a:gd name="connsiteY4" fmla="*/ 243875 h 2174783"/>
              <a:gd name="connsiteX5" fmla="*/ 545069 w 968289"/>
              <a:gd name="connsiteY5" fmla="*/ 1082077 h 2174783"/>
              <a:gd name="connsiteX6" fmla="*/ 968289 w 968289"/>
              <a:gd name="connsiteY6" fmla="*/ 1928519 h 2174783"/>
              <a:gd name="connsiteX0" fmla="*/ 970246 w 970246"/>
              <a:gd name="connsiteY0" fmla="*/ 1928519 h 2174783"/>
              <a:gd name="connsiteX1" fmla="*/ 545654 w 970246"/>
              <a:gd name="connsiteY1" fmla="*/ 2174783 h 2174783"/>
              <a:gd name="connsiteX2" fmla="*/ 0 w 970246"/>
              <a:gd name="connsiteY2" fmla="*/ 1087395 h 2174783"/>
              <a:gd name="connsiteX3" fmla="*/ 545654 w 970246"/>
              <a:gd name="connsiteY3" fmla="*/ 0 h 2174783"/>
              <a:gd name="connsiteX4" fmla="*/ 966127 w 970246"/>
              <a:gd name="connsiteY4" fmla="*/ 243875 h 2174783"/>
              <a:gd name="connsiteX5" fmla="*/ 547026 w 970246"/>
              <a:gd name="connsiteY5" fmla="*/ 1082077 h 2174783"/>
              <a:gd name="connsiteX6" fmla="*/ 970246 w 970246"/>
              <a:gd name="connsiteY6" fmla="*/ 1928519 h 217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0246" h="2174783">
                <a:moveTo>
                  <a:pt x="970246" y="1928519"/>
                </a:moveTo>
                <a:lnTo>
                  <a:pt x="545654" y="2174783"/>
                </a:lnTo>
                <a:lnTo>
                  <a:pt x="0" y="1087395"/>
                </a:lnTo>
                <a:lnTo>
                  <a:pt x="545654" y="0"/>
                </a:lnTo>
                <a:lnTo>
                  <a:pt x="966127" y="243875"/>
                </a:lnTo>
                <a:lnTo>
                  <a:pt x="547026" y="1082077"/>
                </a:lnTo>
                <a:lnTo>
                  <a:pt x="970246" y="1928519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0" name="Полилиния: фигура 73">
            <a:extLst>
              <a:ext uri="{FF2B5EF4-FFF2-40B4-BE49-F238E27FC236}">
                <a16:creationId xmlns="" xmlns:a16="http://schemas.microsoft.com/office/drawing/2014/main" id="{1AEEDAB9-5A43-483F-8903-06ED6FAC5346}"/>
              </a:ext>
            </a:extLst>
          </p:cNvPr>
          <p:cNvSpPr/>
          <p:nvPr/>
        </p:nvSpPr>
        <p:spPr>
          <a:xfrm rot="16200000">
            <a:off x="2602294" y="2211227"/>
            <a:ext cx="1546267" cy="5282576"/>
          </a:xfrm>
          <a:custGeom>
            <a:avLst/>
            <a:gdLst>
              <a:gd name="connsiteX0" fmla="*/ 1267050 w 1267050"/>
              <a:gd name="connsiteY0" fmla="*/ 282237 h 3121734"/>
              <a:gd name="connsiteX1" fmla="*/ 627734 w 1267050"/>
              <a:gd name="connsiteY1" fmla="*/ 1560868 h 3121734"/>
              <a:gd name="connsiteX2" fmla="*/ 1267049 w 1267050"/>
              <a:gd name="connsiteY2" fmla="*/ 2839498 h 3121734"/>
              <a:gd name="connsiteX3" fmla="*/ 780434 w 1267050"/>
              <a:gd name="connsiteY3" fmla="*/ 3121734 h 3121734"/>
              <a:gd name="connsiteX4" fmla="*/ 0 w 1267050"/>
              <a:gd name="connsiteY4" fmla="*/ 1560867 h 3121734"/>
              <a:gd name="connsiteX5" fmla="*/ 780434 w 1267050"/>
              <a:gd name="connsiteY5" fmla="*/ 0 h 3121734"/>
              <a:gd name="connsiteX6" fmla="*/ 1267050 w 1267050"/>
              <a:gd name="connsiteY6" fmla="*/ 282237 h 3121734"/>
              <a:gd name="connsiteX0" fmla="*/ 1270964 w 1270964"/>
              <a:gd name="connsiteY0" fmla="*/ 282237 h 3121734"/>
              <a:gd name="connsiteX1" fmla="*/ 631648 w 1270964"/>
              <a:gd name="connsiteY1" fmla="*/ 1560868 h 3121734"/>
              <a:gd name="connsiteX2" fmla="*/ 1270963 w 1270964"/>
              <a:gd name="connsiteY2" fmla="*/ 2839498 h 3121734"/>
              <a:gd name="connsiteX3" fmla="*/ 784348 w 1270964"/>
              <a:gd name="connsiteY3" fmla="*/ 3121734 h 3121734"/>
              <a:gd name="connsiteX4" fmla="*/ 0 w 1270964"/>
              <a:gd name="connsiteY4" fmla="*/ 1558054 h 3121734"/>
              <a:gd name="connsiteX5" fmla="*/ 784348 w 1270964"/>
              <a:gd name="connsiteY5" fmla="*/ 0 h 3121734"/>
              <a:gd name="connsiteX6" fmla="*/ 1270964 w 1270964"/>
              <a:gd name="connsiteY6" fmla="*/ 282237 h 3121734"/>
              <a:gd name="connsiteX0" fmla="*/ 1270964 w 1270964"/>
              <a:gd name="connsiteY0" fmla="*/ 289272 h 3121734"/>
              <a:gd name="connsiteX1" fmla="*/ 631648 w 1270964"/>
              <a:gd name="connsiteY1" fmla="*/ 1560868 h 3121734"/>
              <a:gd name="connsiteX2" fmla="*/ 1270963 w 1270964"/>
              <a:gd name="connsiteY2" fmla="*/ 2839498 h 3121734"/>
              <a:gd name="connsiteX3" fmla="*/ 784348 w 1270964"/>
              <a:gd name="connsiteY3" fmla="*/ 3121734 h 3121734"/>
              <a:gd name="connsiteX4" fmla="*/ 0 w 1270964"/>
              <a:gd name="connsiteY4" fmla="*/ 1558054 h 3121734"/>
              <a:gd name="connsiteX5" fmla="*/ 784348 w 1270964"/>
              <a:gd name="connsiteY5" fmla="*/ 0 h 3121734"/>
              <a:gd name="connsiteX6" fmla="*/ 1270964 w 1270964"/>
              <a:gd name="connsiteY6" fmla="*/ 289272 h 3121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0964" h="3121734">
                <a:moveTo>
                  <a:pt x="1270964" y="289272"/>
                </a:moveTo>
                <a:lnTo>
                  <a:pt x="631648" y="1560868"/>
                </a:lnTo>
                <a:lnTo>
                  <a:pt x="1270963" y="2839498"/>
                </a:lnTo>
                <a:lnTo>
                  <a:pt x="784348" y="3121734"/>
                </a:lnTo>
                <a:lnTo>
                  <a:pt x="0" y="1558054"/>
                </a:lnTo>
                <a:lnTo>
                  <a:pt x="784348" y="0"/>
                </a:lnTo>
                <a:lnTo>
                  <a:pt x="1270964" y="28927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1" name="Полилиния: фигура 89">
            <a:extLst>
              <a:ext uri="{FF2B5EF4-FFF2-40B4-BE49-F238E27FC236}">
                <a16:creationId xmlns="" xmlns:a16="http://schemas.microsoft.com/office/drawing/2014/main" id="{E90797C6-C529-4073-B893-88AF296923A1}"/>
              </a:ext>
            </a:extLst>
          </p:cNvPr>
          <p:cNvSpPr/>
          <p:nvPr/>
        </p:nvSpPr>
        <p:spPr>
          <a:xfrm rot="16200000">
            <a:off x="3267197" y="1504802"/>
            <a:ext cx="578804" cy="363851"/>
          </a:xfrm>
          <a:custGeom>
            <a:avLst/>
            <a:gdLst>
              <a:gd name="connsiteX0" fmla="*/ 578804 w 578804"/>
              <a:gd name="connsiteY0" fmla="*/ 2431 h 363851"/>
              <a:gd name="connsiteX1" fmla="*/ 130796 w 578804"/>
              <a:gd name="connsiteY1" fmla="*/ 363851 h 363851"/>
              <a:gd name="connsiteX2" fmla="*/ 0 w 578804"/>
              <a:gd name="connsiteY2" fmla="*/ 0 h 363851"/>
              <a:gd name="connsiteX3" fmla="*/ 575791 w 578804"/>
              <a:gd name="connsiteY3" fmla="*/ 0 h 363851"/>
              <a:gd name="connsiteX4" fmla="*/ 578804 w 578804"/>
              <a:gd name="connsiteY4" fmla="*/ 2431 h 36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804" h="363851">
                <a:moveTo>
                  <a:pt x="578804" y="2431"/>
                </a:moveTo>
                <a:lnTo>
                  <a:pt x="130796" y="363851"/>
                </a:lnTo>
                <a:lnTo>
                  <a:pt x="0" y="0"/>
                </a:lnTo>
                <a:lnTo>
                  <a:pt x="575791" y="0"/>
                </a:lnTo>
                <a:lnTo>
                  <a:pt x="578804" y="2431"/>
                </a:lnTo>
                <a:close/>
              </a:path>
            </a:pathLst>
          </a:custGeom>
          <a:solidFill>
            <a:srgbClr val="22B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2" name="Полилиния: фигура 88">
            <a:extLst>
              <a:ext uri="{FF2B5EF4-FFF2-40B4-BE49-F238E27FC236}">
                <a16:creationId xmlns="" xmlns:a16="http://schemas.microsoft.com/office/drawing/2014/main" id="{77ACC2BD-7408-47A0-AB44-E0C6651CCE68}"/>
              </a:ext>
            </a:extLst>
          </p:cNvPr>
          <p:cNvSpPr/>
          <p:nvPr/>
        </p:nvSpPr>
        <p:spPr>
          <a:xfrm rot="16200000">
            <a:off x="3468245" y="2152905"/>
            <a:ext cx="915024" cy="1102167"/>
          </a:xfrm>
          <a:custGeom>
            <a:avLst/>
            <a:gdLst>
              <a:gd name="connsiteX0" fmla="*/ 910260 w 910260"/>
              <a:gd name="connsiteY0" fmla="*/ 687463 h 1102167"/>
              <a:gd name="connsiteX1" fmla="*/ 396203 w 910260"/>
              <a:gd name="connsiteY1" fmla="*/ 1102167 h 1102167"/>
              <a:gd name="connsiteX2" fmla="*/ 0 w 910260"/>
              <a:gd name="connsiteY2" fmla="*/ 0 h 1102167"/>
              <a:gd name="connsiteX3" fmla="*/ 663133 w 910260"/>
              <a:gd name="connsiteY3" fmla="*/ 0 h 1102167"/>
              <a:gd name="connsiteX4" fmla="*/ 910260 w 910260"/>
              <a:gd name="connsiteY4" fmla="*/ 687463 h 1102167"/>
              <a:gd name="connsiteX0" fmla="*/ 915024 w 915024"/>
              <a:gd name="connsiteY0" fmla="*/ 687463 h 1102167"/>
              <a:gd name="connsiteX1" fmla="*/ 400967 w 915024"/>
              <a:gd name="connsiteY1" fmla="*/ 1102167 h 1102167"/>
              <a:gd name="connsiteX2" fmla="*/ 0 w 915024"/>
              <a:gd name="connsiteY2" fmla="*/ 3 h 1102167"/>
              <a:gd name="connsiteX3" fmla="*/ 667897 w 915024"/>
              <a:gd name="connsiteY3" fmla="*/ 0 h 1102167"/>
              <a:gd name="connsiteX4" fmla="*/ 915024 w 915024"/>
              <a:gd name="connsiteY4" fmla="*/ 687463 h 110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024" h="1102167">
                <a:moveTo>
                  <a:pt x="915024" y="687463"/>
                </a:moveTo>
                <a:lnTo>
                  <a:pt x="400967" y="1102167"/>
                </a:lnTo>
                <a:lnTo>
                  <a:pt x="0" y="3"/>
                </a:lnTo>
                <a:lnTo>
                  <a:pt x="667897" y="0"/>
                </a:lnTo>
                <a:lnTo>
                  <a:pt x="915024" y="687463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3" name="Полилиния: фигура 87">
            <a:extLst>
              <a:ext uri="{FF2B5EF4-FFF2-40B4-BE49-F238E27FC236}">
                <a16:creationId xmlns="" xmlns:a16="http://schemas.microsoft.com/office/drawing/2014/main" id="{EC8C0F2B-9E4D-483E-8A55-CDB37C89BE59}"/>
              </a:ext>
            </a:extLst>
          </p:cNvPr>
          <p:cNvSpPr/>
          <p:nvPr/>
        </p:nvSpPr>
        <p:spPr>
          <a:xfrm rot="16200000">
            <a:off x="3706913" y="2829439"/>
            <a:ext cx="1178029" cy="1842507"/>
          </a:xfrm>
          <a:custGeom>
            <a:avLst/>
            <a:gdLst>
              <a:gd name="connsiteX0" fmla="*/ 1178029 w 1178029"/>
              <a:gd name="connsiteY0" fmla="*/ 1425780 h 1842507"/>
              <a:gd name="connsiteX1" fmla="*/ 661467 w 1178029"/>
              <a:gd name="connsiteY1" fmla="*/ 1842507 h 1842507"/>
              <a:gd name="connsiteX2" fmla="*/ 0 w 1178029"/>
              <a:gd name="connsiteY2" fmla="*/ 2430 h 1842507"/>
              <a:gd name="connsiteX3" fmla="*/ 873 w 1178029"/>
              <a:gd name="connsiteY3" fmla="*/ 0 h 1842507"/>
              <a:gd name="connsiteX4" fmla="*/ 665495 w 1178029"/>
              <a:gd name="connsiteY4" fmla="*/ 0 h 1842507"/>
              <a:gd name="connsiteX5" fmla="*/ 1178029 w 1178029"/>
              <a:gd name="connsiteY5" fmla="*/ 1425780 h 1842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8029" h="1842507">
                <a:moveTo>
                  <a:pt x="1178029" y="1425780"/>
                </a:moveTo>
                <a:lnTo>
                  <a:pt x="661467" y="1842507"/>
                </a:lnTo>
                <a:lnTo>
                  <a:pt x="0" y="2430"/>
                </a:lnTo>
                <a:lnTo>
                  <a:pt x="873" y="0"/>
                </a:lnTo>
                <a:lnTo>
                  <a:pt x="665495" y="0"/>
                </a:lnTo>
                <a:lnTo>
                  <a:pt x="1178029" y="142578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4" name="Полилиния: фигура 86">
            <a:extLst>
              <a:ext uri="{FF2B5EF4-FFF2-40B4-BE49-F238E27FC236}">
                <a16:creationId xmlns="" xmlns:a16="http://schemas.microsoft.com/office/drawing/2014/main" id="{D39D1EB9-ACE9-425E-9807-AFFD54DD0EF2}"/>
              </a:ext>
            </a:extLst>
          </p:cNvPr>
          <p:cNvSpPr/>
          <p:nvPr/>
        </p:nvSpPr>
        <p:spPr>
          <a:xfrm rot="16200000">
            <a:off x="3927066" y="3536586"/>
            <a:ext cx="1541504" cy="2643716"/>
          </a:xfrm>
          <a:custGeom>
            <a:avLst/>
            <a:gdLst>
              <a:gd name="connsiteX0" fmla="*/ 1541504 w 1541504"/>
              <a:gd name="connsiteY0" fmla="*/ 2166118 h 2643716"/>
              <a:gd name="connsiteX1" fmla="*/ 949484 w 1541504"/>
              <a:gd name="connsiteY1" fmla="*/ 2643716 h 2643716"/>
              <a:gd name="connsiteX2" fmla="*/ 0 w 1541504"/>
              <a:gd name="connsiteY2" fmla="*/ 2428 h 2643716"/>
              <a:gd name="connsiteX3" fmla="*/ 873 w 1541504"/>
              <a:gd name="connsiteY3" fmla="*/ 0 h 2643716"/>
              <a:gd name="connsiteX4" fmla="*/ 764581 w 1541504"/>
              <a:gd name="connsiteY4" fmla="*/ 0 h 2643716"/>
              <a:gd name="connsiteX5" fmla="*/ 763708 w 1541504"/>
              <a:gd name="connsiteY5" fmla="*/ 2429 h 2643716"/>
              <a:gd name="connsiteX6" fmla="*/ 1541504 w 1541504"/>
              <a:gd name="connsiteY6" fmla="*/ 2166118 h 264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41504" h="2643716">
                <a:moveTo>
                  <a:pt x="1541504" y="2166118"/>
                </a:moveTo>
                <a:lnTo>
                  <a:pt x="949484" y="2643716"/>
                </a:lnTo>
                <a:lnTo>
                  <a:pt x="0" y="2428"/>
                </a:lnTo>
                <a:lnTo>
                  <a:pt x="873" y="0"/>
                </a:lnTo>
                <a:lnTo>
                  <a:pt x="764581" y="0"/>
                </a:lnTo>
                <a:lnTo>
                  <a:pt x="763708" y="2429"/>
                </a:lnTo>
                <a:lnTo>
                  <a:pt x="1541504" y="216611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5" name="Полилиния: фигура 103">
            <a:extLst>
              <a:ext uri="{FF2B5EF4-FFF2-40B4-BE49-F238E27FC236}">
                <a16:creationId xmlns="" xmlns:a16="http://schemas.microsoft.com/office/drawing/2014/main" id="{C45C6DB0-22EF-4504-940D-B192702EB413}"/>
              </a:ext>
            </a:extLst>
          </p:cNvPr>
          <p:cNvSpPr/>
          <p:nvPr/>
        </p:nvSpPr>
        <p:spPr>
          <a:xfrm>
            <a:off x="1225486" y="3859250"/>
            <a:ext cx="4317619" cy="1009529"/>
          </a:xfrm>
          <a:custGeom>
            <a:avLst/>
            <a:gdLst>
              <a:gd name="connsiteX0" fmla="*/ 3500062 w 4334288"/>
              <a:gd name="connsiteY0" fmla="*/ 0 h 1002386"/>
              <a:gd name="connsiteX1" fmla="*/ 4334288 w 4334288"/>
              <a:gd name="connsiteY1" fmla="*/ 219517 h 1002386"/>
              <a:gd name="connsiteX2" fmla="*/ 2165987 w 4334288"/>
              <a:gd name="connsiteY2" fmla="*/ 1002386 h 1002386"/>
              <a:gd name="connsiteX3" fmla="*/ 0 w 4334288"/>
              <a:gd name="connsiteY3" fmla="*/ 219517 h 1002386"/>
              <a:gd name="connsiteX4" fmla="*/ 833335 w 4334288"/>
              <a:gd name="connsiteY4" fmla="*/ 0 h 1002386"/>
              <a:gd name="connsiteX5" fmla="*/ 2165986 w 4334288"/>
              <a:gd name="connsiteY5" fmla="*/ 481670 h 1002386"/>
              <a:gd name="connsiteX0" fmla="*/ 3500062 w 4334288"/>
              <a:gd name="connsiteY0" fmla="*/ 0 h 1009529"/>
              <a:gd name="connsiteX1" fmla="*/ 4334288 w 4334288"/>
              <a:gd name="connsiteY1" fmla="*/ 219517 h 1009529"/>
              <a:gd name="connsiteX2" fmla="*/ 2165987 w 4334288"/>
              <a:gd name="connsiteY2" fmla="*/ 1009529 h 1009529"/>
              <a:gd name="connsiteX3" fmla="*/ 0 w 4334288"/>
              <a:gd name="connsiteY3" fmla="*/ 219517 h 1009529"/>
              <a:gd name="connsiteX4" fmla="*/ 833335 w 4334288"/>
              <a:gd name="connsiteY4" fmla="*/ 0 h 1009529"/>
              <a:gd name="connsiteX5" fmla="*/ 2165986 w 4334288"/>
              <a:gd name="connsiteY5" fmla="*/ 481670 h 1009529"/>
              <a:gd name="connsiteX6" fmla="*/ 3500062 w 4334288"/>
              <a:gd name="connsiteY6" fmla="*/ 0 h 1009529"/>
              <a:gd name="connsiteX0" fmla="*/ 3483393 w 4317619"/>
              <a:gd name="connsiteY0" fmla="*/ 0 h 1009529"/>
              <a:gd name="connsiteX1" fmla="*/ 4317619 w 4317619"/>
              <a:gd name="connsiteY1" fmla="*/ 219517 h 1009529"/>
              <a:gd name="connsiteX2" fmla="*/ 2149318 w 4317619"/>
              <a:gd name="connsiteY2" fmla="*/ 1009529 h 1009529"/>
              <a:gd name="connsiteX3" fmla="*/ 0 w 4317619"/>
              <a:gd name="connsiteY3" fmla="*/ 229042 h 1009529"/>
              <a:gd name="connsiteX4" fmla="*/ 816666 w 4317619"/>
              <a:gd name="connsiteY4" fmla="*/ 0 h 1009529"/>
              <a:gd name="connsiteX5" fmla="*/ 2149317 w 4317619"/>
              <a:gd name="connsiteY5" fmla="*/ 481670 h 1009529"/>
              <a:gd name="connsiteX6" fmla="*/ 3483393 w 4317619"/>
              <a:gd name="connsiteY6" fmla="*/ 0 h 1009529"/>
              <a:gd name="connsiteX0" fmla="*/ 3483393 w 4317619"/>
              <a:gd name="connsiteY0" fmla="*/ 0 h 1009529"/>
              <a:gd name="connsiteX1" fmla="*/ 4317619 w 4317619"/>
              <a:gd name="connsiteY1" fmla="*/ 221898 h 1009529"/>
              <a:gd name="connsiteX2" fmla="*/ 2149318 w 4317619"/>
              <a:gd name="connsiteY2" fmla="*/ 1009529 h 1009529"/>
              <a:gd name="connsiteX3" fmla="*/ 0 w 4317619"/>
              <a:gd name="connsiteY3" fmla="*/ 229042 h 1009529"/>
              <a:gd name="connsiteX4" fmla="*/ 816666 w 4317619"/>
              <a:gd name="connsiteY4" fmla="*/ 0 h 1009529"/>
              <a:gd name="connsiteX5" fmla="*/ 2149317 w 4317619"/>
              <a:gd name="connsiteY5" fmla="*/ 481670 h 1009529"/>
              <a:gd name="connsiteX6" fmla="*/ 3483393 w 4317619"/>
              <a:gd name="connsiteY6" fmla="*/ 0 h 1009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7619" h="1009529">
                <a:moveTo>
                  <a:pt x="3483393" y="0"/>
                </a:moveTo>
                <a:lnTo>
                  <a:pt x="4317619" y="221898"/>
                </a:lnTo>
                <a:lnTo>
                  <a:pt x="2149318" y="1009529"/>
                </a:lnTo>
                <a:lnTo>
                  <a:pt x="0" y="229042"/>
                </a:lnTo>
                <a:lnTo>
                  <a:pt x="816666" y="0"/>
                </a:lnTo>
                <a:lnTo>
                  <a:pt x="2149317" y="481670"/>
                </a:lnTo>
                <a:lnTo>
                  <a:pt x="3483393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6" name="Полилиния: фигура 106">
            <a:extLst>
              <a:ext uri="{FF2B5EF4-FFF2-40B4-BE49-F238E27FC236}">
                <a16:creationId xmlns="" xmlns:a16="http://schemas.microsoft.com/office/drawing/2014/main" id="{64BE29D4-B6EE-4458-8937-884E346444B0}"/>
              </a:ext>
            </a:extLst>
          </p:cNvPr>
          <p:cNvSpPr/>
          <p:nvPr/>
        </p:nvSpPr>
        <p:spPr>
          <a:xfrm>
            <a:off x="1944965" y="2948303"/>
            <a:ext cx="2849288" cy="731703"/>
          </a:xfrm>
          <a:custGeom>
            <a:avLst/>
            <a:gdLst>
              <a:gd name="connsiteX0" fmla="*/ 833796 w 2849288"/>
              <a:gd name="connsiteY0" fmla="*/ 0 h 731703"/>
              <a:gd name="connsiteX1" fmla="*/ 1425352 w 2849288"/>
              <a:gd name="connsiteY1" fmla="*/ 209670 h 731703"/>
              <a:gd name="connsiteX2" fmla="*/ 2012000 w 2849288"/>
              <a:gd name="connsiteY2" fmla="*/ 524 h 731703"/>
              <a:gd name="connsiteX3" fmla="*/ 2849288 w 2849288"/>
              <a:gd name="connsiteY3" fmla="*/ 217258 h 731703"/>
              <a:gd name="connsiteX4" fmla="*/ 1416743 w 2849288"/>
              <a:gd name="connsiteY4" fmla="*/ 731703 h 731703"/>
              <a:gd name="connsiteX5" fmla="*/ 0 w 2849288"/>
              <a:gd name="connsiteY5" fmla="*/ 219639 h 731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49288" h="731703">
                <a:moveTo>
                  <a:pt x="833796" y="0"/>
                </a:moveTo>
                <a:lnTo>
                  <a:pt x="1425352" y="209670"/>
                </a:lnTo>
                <a:lnTo>
                  <a:pt x="2012000" y="524"/>
                </a:lnTo>
                <a:lnTo>
                  <a:pt x="2849288" y="217258"/>
                </a:lnTo>
                <a:lnTo>
                  <a:pt x="1416743" y="731703"/>
                </a:lnTo>
                <a:lnTo>
                  <a:pt x="0" y="21963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7" name="Ромб 97">
            <a:extLst>
              <a:ext uri="{FF2B5EF4-FFF2-40B4-BE49-F238E27FC236}">
                <a16:creationId xmlns="" xmlns:a16="http://schemas.microsoft.com/office/drawing/2014/main" id="{00CE340A-1A18-4C20-81BD-9B32C3EAAB83}"/>
              </a:ext>
            </a:extLst>
          </p:cNvPr>
          <p:cNvSpPr/>
          <p:nvPr/>
        </p:nvSpPr>
        <p:spPr>
          <a:xfrm>
            <a:off x="2686190" y="2058270"/>
            <a:ext cx="1371600" cy="439403"/>
          </a:xfrm>
          <a:custGeom>
            <a:avLst/>
            <a:gdLst>
              <a:gd name="connsiteX0" fmla="*/ 0 w 5909351"/>
              <a:gd name="connsiteY0" fmla="*/ 900949 h 1801897"/>
              <a:gd name="connsiteX1" fmla="*/ 2954676 w 5909351"/>
              <a:gd name="connsiteY1" fmla="*/ 0 h 1801897"/>
              <a:gd name="connsiteX2" fmla="*/ 5909351 w 5909351"/>
              <a:gd name="connsiteY2" fmla="*/ 900949 h 1801897"/>
              <a:gd name="connsiteX3" fmla="*/ 2954676 w 5909351"/>
              <a:gd name="connsiteY3" fmla="*/ 1801897 h 1801897"/>
              <a:gd name="connsiteX4" fmla="*/ 0 w 5909351"/>
              <a:gd name="connsiteY4" fmla="*/ 900949 h 1801897"/>
              <a:gd name="connsiteX0" fmla="*/ 0 w 5925226"/>
              <a:gd name="connsiteY0" fmla="*/ 729499 h 1801897"/>
              <a:gd name="connsiteX1" fmla="*/ 2970551 w 5925226"/>
              <a:gd name="connsiteY1" fmla="*/ 0 h 1801897"/>
              <a:gd name="connsiteX2" fmla="*/ 5925226 w 5925226"/>
              <a:gd name="connsiteY2" fmla="*/ 900949 h 1801897"/>
              <a:gd name="connsiteX3" fmla="*/ 2970551 w 5925226"/>
              <a:gd name="connsiteY3" fmla="*/ 1801897 h 1801897"/>
              <a:gd name="connsiteX4" fmla="*/ 0 w 5925226"/>
              <a:gd name="connsiteY4" fmla="*/ 729499 h 1801897"/>
              <a:gd name="connsiteX0" fmla="*/ 0 w 5915701"/>
              <a:gd name="connsiteY0" fmla="*/ 734261 h 1801897"/>
              <a:gd name="connsiteX1" fmla="*/ 2961026 w 5915701"/>
              <a:gd name="connsiteY1" fmla="*/ 0 h 1801897"/>
              <a:gd name="connsiteX2" fmla="*/ 5915701 w 5915701"/>
              <a:gd name="connsiteY2" fmla="*/ 900949 h 1801897"/>
              <a:gd name="connsiteX3" fmla="*/ 2961026 w 5915701"/>
              <a:gd name="connsiteY3" fmla="*/ 1801897 h 1801897"/>
              <a:gd name="connsiteX4" fmla="*/ 0 w 5915701"/>
              <a:gd name="connsiteY4" fmla="*/ 734261 h 1801897"/>
              <a:gd name="connsiteX0" fmla="*/ 0 w 5925226"/>
              <a:gd name="connsiteY0" fmla="*/ 734261 h 1801897"/>
              <a:gd name="connsiteX1" fmla="*/ 2961026 w 5925226"/>
              <a:gd name="connsiteY1" fmla="*/ 0 h 1801897"/>
              <a:gd name="connsiteX2" fmla="*/ 5925226 w 5925226"/>
              <a:gd name="connsiteY2" fmla="*/ 734261 h 1801897"/>
              <a:gd name="connsiteX3" fmla="*/ 2961026 w 5925226"/>
              <a:gd name="connsiteY3" fmla="*/ 1801897 h 1801897"/>
              <a:gd name="connsiteX4" fmla="*/ 0 w 5925226"/>
              <a:gd name="connsiteY4" fmla="*/ 734261 h 1801897"/>
              <a:gd name="connsiteX0" fmla="*/ 0 w 5925226"/>
              <a:gd name="connsiteY0" fmla="*/ 762793 h 1801897"/>
              <a:gd name="connsiteX1" fmla="*/ 2961026 w 5925226"/>
              <a:gd name="connsiteY1" fmla="*/ 0 h 1801897"/>
              <a:gd name="connsiteX2" fmla="*/ 5925226 w 5925226"/>
              <a:gd name="connsiteY2" fmla="*/ 734261 h 1801897"/>
              <a:gd name="connsiteX3" fmla="*/ 2961026 w 5925226"/>
              <a:gd name="connsiteY3" fmla="*/ 1801897 h 1801897"/>
              <a:gd name="connsiteX4" fmla="*/ 0 w 5925226"/>
              <a:gd name="connsiteY4" fmla="*/ 762793 h 1801897"/>
              <a:gd name="connsiteX0" fmla="*/ 0 w 5935025"/>
              <a:gd name="connsiteY0" fmla="*/ 759623 h 1801897"/>
              <a:gd name="connsiteX1" fmla="*/ 2970825 w 5935025"/>
              <a:gd name="connsiteY1" fmla="*/ 0 h 1801897"/>
              <a:gd name="connsiteX2" fmla="*/ 5935025 w 5935025"/>
              <a:gd name="connsiteY2" fmla="*/ 734261 h 1801897"/>
              <a:gd name="connsiteX3" fmla="*/ 2970825 w 5935025"/>
              <a:gd name="connsiteY3" fmla="*/ 1801897 h 1801897"/>
              <a:gd name="connsiteX4" fmla="*/ 0 w 5935025"/>
              <a:gd name="connsiteY4" fmla="*/ 759623 h 1801897"/>
              <a:gd name="connsiteX0" fmla="*/ 0 w 5954622"/>
              <a:gd name="connsiteY0" fmla="*/ 759623 h 1801897"/>
              <a:gd name="connsiteX1" fmla="*/ 2970825 w 5954622"/>
              <a:gd name="connsiteY1" fmla="*/ 0 h 1801897"/>
              <a:gd name="connsiteX2" fmla="*/ 5954622 w 5954622"/>
              <a:gd name="connsiteY2" fmla="*/ 753282 h 1801897"/>
              <a:gd name="connsiteX3" fmla="*/ 2970825 w 5954622"/>
              <a:gd name="connsiteY3" fmla="*/ 1801897 h 1801897"/>
              <a:gd name="connsiteX4" fmla="*/ 0 w 5954622"/>
              <a:gd name="connsiteY4" fmla="*/ 759623 h 1801897"/>
              <a:gd name="connsiteX0" fmla="*/ 0 w 5941558"/>
              <a:gd name="connsiteY0" fmla="*/ 759623 h 1801897"/>
              <a:gd name="connsiteX1" fmla="*/ 2970825 w 5941558"/>
              <a:gd name="connsiteY1" fmla="*/ 0 h 1801897"/>
              <a:gd name="connsiteX2" fmla="*/ 5941558 w 5941558"/>
              <a:gd name="connsiteY2" fmla="*/ 753282 h 1801897"/>
              <a:gd name="connsiteX3" fmla="*/ 2970825 w 5941558"/>
              <a:gd name="connsiteY3" fmla="*/ 1801897 h 1801897"/>
              <a:gd name="connsiteX4" fmla="*/ 0 w 5941558"/>
              <a:gd name="connsiteY4" fmla="*/ 759623 h 1801897"/>
              <a:gd name="connsiteX0" fmla="*/ 0 w 5944824"/>
              <a:gd name="connsiteY0" fmla="*/ 759623 h 1801897"/>
              <a:gd name="connsiteX1" fmla="*/ 2970825 w 5944824"/>
              <a:gd name="connsiteY1" fmla="*/ 0 h 1801897"/>
              <a:gd name="connsiteX2" fmla="*/ 5944824 w 5944824"/>
              <a:gd name="connsiteY2" fmla="*/ 759623 h 1801897"/>
              <a:gd name="connsiteX3" fmla="*/ 2970825 w 5944824"/>
              <a:gd name="connsiteY3" fmla="*/ 1801897 h 1801897"/>
              <a:gd name="connsiteX4" fmla="*/ 0 w 5944824"/>
              <a:gd name="connsiteY4" fmla="*/ 759623 h 1801897"/>
              <a:gd name="connsiteX0" fmla="*/ 0 w 5964797"/>
              <a:gd name="connsiteY0" fmla="*/ 759623 h 1801897"/>
              <a:gd name="connsiteX1" fmla="*/ 2970825 w 5964797"/>
              <a:gd name="connsiteY1" fmla="*/ 0 h 1801897"/>
              <a:gd name="connsiteX2" fmla="*/ 5964797 w 5964797"/>
              <a:gd name="connsiteY2" fmla="*/ 754777 h 1801897"/>
              <a:gd name="connsiteX3" fmla="*/ 2970825 w 5964797"/>
              <a:gd name="connsiteY3" fmla="*/ 1801897 h 1801897"/>
              <a:gd name="connsiteX4" fmla="*/ 0 w 5964797"/>
              <a:gd name="connsiteY4" fmla="*/ 759623 h 1801897"/>
              <a:gd name="connsiteX0" fmla="*/ 0 w 5974785"/>
              <a:gd name="connsiteY0" fmla="*/ 759623 h 1801897"/>
              <a:gd name="connsiteX1" fmla="*/ 2970825 w 5974785"/>
              <a:gd name="connsiteY1" fmla="*/ 0 h 1801897"/>
              <a:gd name="connsiteX2" fmla="*/ 5974785 w 5974785"/>
              <a:gd name="connsiteY2" fmla="*/ 754777 h 1801897"/>
              <a:gd name="connsiteX3" fmla="*/ 2970825 w 5974785"/>
              <a:gd name="connsiteY3" fmla="*/ 1801897 h 1801897"/>
              <a:gd name="connsiteX4" fmla="*/ 0 w 5974785"/>
              <a:gd name="connsiteY4" fmla="*/ 759623 h 1801897"/>
              <a:gd name="connsiteX0" fmla="*/ 0 w 5903046"/>
              <a:gd name="connsiteY0" fmla="*/ 759623 h 1801897"/>
              <a:gd name="connsiteX1" fmla="*/ 2970825 w 5903046"/>
              <a:gd name="connsiteY1" fmla="*/ 0 h 1801897"/>
              <a:gd name="connsiteX2" fmla="*/ 5903046 w 5903046"/>
              <a:gd name="connsiteY2" fmla="*/ 793838 h 1801897"/>
              <a:gd name="connsiteX3" fmla="*/ 2970825 w 5903046"/>
              <a:gd name="connsiteY3" fmla="*/ 1801897 h 1801897"/>
              <a:gd name="connsiteX4" fmla="*/ 0 w 5903046"/>
              <a:gd name="connsiteY4" fmla="*/ 759623 h 1801897"/>
              <a:gd name="connsiteX0" fmla="*/ 0 w 5933792"/>
              <a:gd name="connsiteY0" fmla="*/ 759623 h 1801897"/>
              <a:gd name="connsiteX1" fmla="*/ 2970825 w 5933792"/>
              <a:gd name="connsiteY1" fmla="*/ 0 h 1801897"/>
              <a:gd name="connsiteX2" fmla="*/ 5933792 w 5933792"/>
              <a:gd name="connsiteY2" fmla="*/ 774310 h 1801897"/>
              <a:gd name="connsiteX3" fmla="*/ 2970825 w 5933792"/>
              <a:gd name="connsiteY3" fmla="*/ 1801897 h 1801897"/>
              <a:gd name="connsiteX4" fmla="*/ 0 w 5933792"/>
              <a:gd name="connsiteY4" fmla="*/ 759623 h 1801897"/>
              <a:gd name="connsiteX0" fmla="*/ 0 w 5933792"/>
              <a:gd name="connsiteY0" fmla="*/ 788917 h 1801897"/>
              <a:gd name="connsiteX1" fmla="*/ 2970825 w 5933792"/>
              <a:gd name="connsiteY1" fmla="*/ 0 h 1801897"/>
              <a:gd name="connsiteX2" fmla="*/ 5933792 w 5933792"/>
              <a:gd name="connsiteY2" fmla="*/ 774310 h 1801897"/>
              <a:gd name="connsiteX3" fmla="*/ 2970825 w 5933792"/>
              <a:gd name="connsiteY3" fmla="*/ 1801897 h 1801897"/>
              <a:gd name="connsiteX4" fmla="*/ 0 w 5933792"/>
              <a:gd name="connsiteY4" fmla="*/ 788917 h 1801897"/>
              <a:gd name="connsiteX0" fmla="*/ 0 w 5903046"/>
              <a:gd name="connsiteY0" fmla="*/ 788917 h 1801897"/>
              <a:gd name="connsiteX1" fmla="*/ 2940079 w 5903046"/>
              <a:gd name="connsiteY1" fmla="*/ 0 h 1801897"/>
              <a:gd name="connsiteX2" fmla="*/ 5903046 w 5903046"/>
              <a:gd name="connsiteY2" fmla="*/ 774310 h 1801897"/>
              <a:gd name="connsiteX3" fmla="*/ 2940079 w 5903046"/>
              <a:gd name="connsiteY3" fmla="*/ 1801897 h 1801897"/>
              <a:gd name="connsiteX4" fmla="*/ 0 w 5903046"/>
              <a:gd name="connsiteY4" fmla="*/ 788917 h 1801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3046" h="1801897">
                <a:moveTo>
                  <a:pt x="0" y="788917"/>
                </a:moveTo>
                <a:lnTo>
                  <a:pt x="2940079" y="0"/>
                </a:lnTo>
                <a:lnTo>
                  <a:pt x="5903046" y="774310"/>
                </a:lnTo>
                <a:lnTo>
                  <a:pt x="2940079" y="1801897"/>
                </a:lnTo>
                <a:lnTo>
                  <a:pt x="0" y="788917"/>
                </a:lnTo>
                <a:close/>
              </a:path>
            </a:pathLst>
          </a:custGeom>
          <a:solidFill>
            <a:srgbClr val="5C9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="" xmlns:a16="http://schemas.microsoft.com/office/drawing/2014/main" id="{A77A2330-7CF9-4043-BCF9-2F86FBFBA606}"/>
              </a:ext>
            </a:extLst>
          </p:cNvPr>
          <p:cNvSpPr/>
          <p:nvPr/>
        </p:nvSpPr>
        <p:spPr>
          <a:xfrm>
            <a:off x="3345503" y="3680005"/>
            <a:ext cx="45719" cy="659701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87000">
                <a:schemeClr val="bg1">
                  <a:alpha val="14000"/>
                  <a:lumMod val="0"/>
                  <a:lumOff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>
            <a:extLst>
              <a:ext uri="{FF2B5EF4-FFF2-40B4-BE49-F238E27FC236}">
                <a16:creationId xmlns="" xmlns:a16="http://schemas.microsoft.com/office/drawing/2014/main" id="{B918F3C0-E5BF-48E0-9897-C7B8623EDD29}"/>
              </a:ext>
            </a:extLst>
          </p:cNvPr>
          <p:cNvSpPr/>
          <p:nvPr/>
        </p:nvSpPr>
        <p:spPr>
          <a:xfrm>
            <a:off x="3345503" y="2512999"/>
            <a:ext cx="45719" cy="659701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87000">
                <a:schemeClr val="bg1">
                  <a:alpha val="14000"/>
                  <a:lumMod val="0"/>
                  <a:lumOff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>
            <a:extLst>
              <a:ext uri="{FF2B5EF4-FFF2-40B4-BE49-F238E27FC236}">
                <a16:creationId xmlns="" xmlns:a16="http://schemas.microsoft.com/office/drawing/2014/main" id="{36521EE5-43DC-4850-BD44-E1402A4A3E58}"/>
              </a:ext>
            </a:extLst>
          </p:cNvPr>
          <p:cNvSpPr/>
          <p:nvPr/>
        </p:nvSpPr>
        <p:spPr>
          <a:xfrm>
            <a:off x="3352567" y="4887539"/>
            <a:ext cx="45719" cy="659701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87000">
                <a:schemeClr val="bg1">
                  <a:alpha val="14000"/>
                  <a:lumMod val="0"/>
                  <a:lumOff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>
            <a:extLst>
              <a:ext uri="{FF2B5EF4-FFF2-40B4-BE49-F238E27FC236}">
                <a16:creationId xmlns="" xmlns:a16="http://schemas.microsoft.com/office/drawing/2014/main" id="{1F0171B1-41EC-40C5-842F-C8E5F918D4A6}"/>
              </a:ext>
            </a:extLst>
          </p:cNvPr>
          <p:cNvSpPr/>
          <p:nvPr/>
        </p:nvSpPr>
        <p:spPr>
          <a:xfrm>
            <a:off x="3352567" y="1429995"/>
            <a:ext cx="45719" cy="659701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87000">
                <a:schemeClr val="bg1">
                  <a:alpha val="14000"/>
                  <a:lumMod val="0"/>
                  <a:lumOff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8" name="Соединитель: уступ 137">
            <a:extLst>
              <a:ext uri="{FF2B5EF4-FFF2-40B4-BE49-F238E27FC236}">
                <a16:creationId xmlns="" xmlns:a16="http://schemas.microsoft.com/office/drawing/2014/main" id="{3E47133B-4EC8-4951-AD4B-0B1F0EBFA434}"/>
              </a:ext>
            </a:extLst>
          </p:cNvPr>
          <p:cNvCxnSpPr/>
          <p:nvPr/>
        </p:nvCxnSpPr>
        <p:spPr>
          <a:xfrm rot="16200000" flipH="1">
            <a:off x="408257" y="2885786"/>
            <a:ext cx="1149297" cy="1084461"/>
          </a:xfrm>
          <a:prstGeom prst="bentConnector3">
            <a:avLst>
              <a:gd name="adj1" fmla="val 50000"/>
            </a:avLst>
          </a:prstGeom>
          <a:ln>
            <a:solidFill>
              <a:schemeClr val="accent3">
                <a:lumMod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Соединитель: уступ 138">
            <a:extLst>
              <a:ext uri="{FF2B5EF4-FFF2-40B4-BE49-F238E27FC236}">
                <a16:creationId xmlns="" xmlns:a16="http://schemas.microsoft.com/office/drawing/2014/main" id="{C3B57DFD-250E-4765-8304-E1538F2F81E5}"/>
              </a:ext>
            </a:extLst>
          </p:cNvPr>
          <p:cNvCxnSpPr/>
          <p:nvPr/>
        </p:nvCxnSpPr>
        <p:spPr>
          <a:xfrm>
            <a:off x="4801848" y="3168623"/>
            <a:ext cx="1525136" cy="291750"/>
          </a:xfrm>
          <a:prstGeom prst="bentConnector3">
            <a:avLst/>
          </a:prstGeom>
          <a:ln>
            <a:solidFill>
              <a:schemeClr val="accent1">
                <a:lumMod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Соединитель: уступ 139">
            <a:extLst>
              <a:ext uri="{FF2B5EF4-FFF2-40B4-BE49-F238E27FC236}">
                <a16:creationId xmlns="" xmlns:a16="http://schemas.microsoft.com/office/drawing/2014/main" id="{CD31DA4C-0B42-4DB8-8DEF-03F25B6D70C6}"/>
              </a:ext>
            </a:extLst>
          </p:cNvPr>
          <p:cNvCxnSpPr/>
          <p:nvPr/>
        </p:nvCxnSpPr>
        <p:spPr>
          <a:xfrm>
            <a:off x="4065263" y="2254291"/>
            <a:ext cx="1525136" cy="291750"/>
          </a:xfrm>
          <a:prstGeom prst="bentConnector3">
            <a:avLst/>
          </a:prstGeom>
          <a:ln>
            <a:solidFill>
              <a:srgbClr val="2E75B5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Соединитель: уступ 140">
            <a:extLst>
              <a:ext uri="{FF2B5EF4-FFF2-40B4-BE49-F238E27FC236}">
                <a16:creationId xmlns="" xmlns:a16="http://schemas.microsoft.com/office/drawing/2014/main" id="{AC0E68B2-5791-467F-9C30-8777A94D3CF4}"/>
              </a:ext>
            </a:extLst>
          </p:cNvPr>
          <p:cNvCxnSpPr/>
          <p:nvPr/>
        </p:nvCxnSpPr>
        <p:spPr>
          <a:xfrm>
            <a:off x="3385710" y="1405693"/>
            <a:ext cx="1525136" cy="291750"/>
          </a:xfrm>
          <a:prstGeom prst="bentConnector3">
            <a:avLst/>
          </a:prstGeom>
          <a:ln>
            <a:solidFill>
              <a:srgbClr val="22B1BF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bject 24"/>
          <p:cNvSpPr txBox="1"/>
          <p:nvPr/>
        </p:nvSpPr>
        <p:spPr>
          <a:xfrm>
            <a:off x="4520834" y="2152136"/>
            <a:ext cx="3063350" cy="5988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42544" rIns="0" bIns="0" rtlCol="0">
            <a:spAutoFit/>
          </a:bodyPr>
          <a:lstStyle/>
          <a:p>
            <a:pPr marL="12700" marR="5080" algn="ctr">
              <a:lnSpc>
                <a:spcPct val="86300"/>
              </a:lnSpc>
              <a:spcBef>
                <a:spcPts val="334"/>
              </a:spcBef>
            </a:pPr>
            <a:r>
              <a:rPr sz="1400" b="1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Инициация новых  </a:t>
            </a:r>
            <a:r>
              <a:rPr sz="1400" b="1" spc="-10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контактов </a:t>
            </a:r>
            <a:r>
              <a:rPr sz="1400" b="1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с  предприятиями,  </a:t>
            </a:r>
            <a:r>
              <a:rPr sz="1400" b="1" spc="-15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стимулирование  </a:t>
            </a:r>
            <a:r>
              <a:rPr sz="1400" b="1" spc="-25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в</a:t>
            </a:r>
            <a:r>
              <a:rPr sz="1400" b="1" spc="-30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о</a:t>
            </a:r>
            <a:r>
              <a:rPr sz="1400" b="1" spc="-5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с</a:t>
            </a:r>
            <a:r>
              <a:rPr sz="1400" b="1" spc="-20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т</a:t>
            </a:r>
            <a:r>
              <a:rPr sz="1400" b="1" spc="-10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р</a:t>
            </a:r>
            <a:r>
              <a:rPr sz="1400" b="1" spc="-30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е</a:t>
            </a:r>
            <a:r>
              <a:rPr sz="1400" b="1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б</a:t>
            </a:r>
            <a:r>
              <a:rPr sz="1400" b="1" spc="-10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о</a:t>
            </a:r>
            <a:r>
              <a:rPr sz="1400" b="1" spc="-25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в</a:t>
            </a:r>
            <a:r>
              <a:rPr sz="1400" b="1" spc="-5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ан</a:t>
            </a:r>
            <a:r>
              <a:rPr sz="1400" b="1" spc="5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н</a:t>
            </a:r>
            <a:r>
              <a:rPr sz="1400" b="1" spc="-30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о</a:t>
            </a:r>
            <a:r>
              <a:rPr sz="1400" b="1" spc="-5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с</a:t>
            </a:r>
            <a:r>
              <a:rPr sz="1400" b="1" spc="-20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т</a:t>
            </a:r>
            <a:r>
              <a:rPr sz="1400" b="1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и  </a:t>
            </a:r>
            <a:r>
              <a:rPr sz="1400" b="1" spc="-10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выпускников</a:t>
            </a:r>
            <a:endParaRPr sz="1400" dirty="0">
              <a:solidFill>
                <a:schemeClr val="tx2">
                  <a:lumMod val="1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4" name="object 24"/>
          <p:cNvSpPr txBox="1"/>
          <p:nvPr/>
        </p:nvSpPr>
        <p:spPr>
          <a:xfrm>
            <a:off x="4406748" y="1293609"/>
            <a:ext cx="2343512" cy="645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42544" rIns="0" bIns="0" rtlCol="0">
            <a:spAutoFit/>
          </a:bodyPr>
          <a:lstStyle/>
          <a:p>
            <a:pPr marL="12700" algn="ctr">
              <a:lnSpc>
                <a:spcPts val="1565"/>
              </a:lnSpc>
              <a:spcBef>
                <a:spcPts val="105"/>
              </a:spcBef>
            </a:pPr>
            <a:r>
              <a:rPr lang="ru-RU" sz="1400" b="1" spc="-5" dirty="0" smtClean="0">
                <a:solidFill>
                  <a:schemeClr val="tx2">
                    <a:lumMod val="10000"/>
                  </a:schemeClr>
                </a:solidFill>
                <a:cs typeface="Arial"/>
              </a:rPr>
              <a:t>Формирование</a:t>
            </a:r>
            <a:r>
              <a:rPr lang="ru-RU" sz="1400" b="1" spc="-75" dirty="0" smtClean="0">
                <a:solidFill>
                  <a:schemeClr val="tx2">
                    <a:lumMod val="10000"/>
                  </a:schemeClr>
                </a:solidFill>
                <a:cs typeface="Arial"/>
              </a:rPr>
              <a:t> </a:t>
            </a:r>
            <a:r>
              <a:rPr lang="ru-RU" sz="1400" b="1" spc="-5" dirty="0" smtClean="0">
                <a:solidFill>
                  <a:schemeClr val="tx2">
                    <a:lumMod val="10000"/>
                  </a:schemeClr>
                </a:solidFill>
                <a:cs typeface="Arial"/>
              </a:rPr>
              <a:t>банка</a:t>
            </a:r>
            <a:endParaRPr lang="ru-RU" sz="1400" dirty="0" smtClean="0">
              <a:solidFill>
                <a:schemeClr val="tx2">
                  <a:lumMod val="10000"/>
                </a:schemeClr>
              </a:solidFill>
              <a:cs typeface="Arial"/>
            </a:endParaRPr>
          </a:p>
          <a:p>
            <a:pPr marL="12700" marR="189865" algn="ctr">
              <a:lnSpc>
                <a:spcPts val="1450"/>
              </a:lnSpc>
              <a:spcBef>
                <a:spcPts val="125"/>
              </a:spcBef>
            </a:pPr>
            <a:r>
              <a:rPr lang="ru-RU" sz="1400" b="1" spc="-10" dirty="0" smtClean="0">
                <a:solidFill>
                  <a:schemeClr val="tx2">
                    <a:lumMod val="10000"/>
                  </a:schemeClr>
                </a:solidFill>
                <a:cs typeface="Arial"/>
              </a:rPr>
              <a:t>вакансий/заявок</a:t>
            </a:r>
            <a:r>
              <a:rPr lang="ru-RU" sz="1400" b="1" spc="-75" dirty="0" smtClean="0">
                <a:solidFill>
                  <a:schemeClr val="tx2">
                    <a:lumMod val="10000"/>
                  </a:schemeClr>
                </a:solidFill>
                <a:cs typeface="Arial"/>
              </a:rPr>
              <a:t> </a:t>
            </a:r>
            <a:r>
              <a:rPr lang="ru-RU" sz="1400" b="1" dirty="0" smtClean="0">
                <a:solidFill>
                  <a:schemeClr val="tx2">
                    <a:lumMod val="10000"/>
                  </a:schemeClr>
                </a:solidFill>
                <a:cs typeface="Arial"/>
              </a:rPr>
              <a:t>на  </a:t>
            </a:r>
            <a:r>
              <a:rPr lang="ru-RU" sz="1400" b="1" spc="-10" dirty="0" smtClean="0">
                <a:solidFill>
                  <a:schemeClr val="tx2">
                    <a:lumMod val="10000"/>
                  </a:schemeClr>
                </a:solidFill>
                <a:cs typeface="Arial"/>
              </a:rPr>
              <a:t>выпускников</a:t>
            </a:r>
            <a:endParaRPr lang="ru-RU" sz="1400" dirty="0">
              <a:solidFill>
                <a:schemeClr val="tx2">
                  <a:lumMod val="10000"/>
                </a:schemeClr>
              </a:solidFill>
              <a:cs typeface="Arial"/>
            </a:endParaRPr>
          </a:p>
        </p:txBody>
      </p:sp>
      <p:sp>
        <p:nvSpPr>
          <p:cNvPr id="55" name="object 24"/>
          <p:cNvSpPr txBox="1"/>
          <p:nvPr/>
        </p:nvSpPr>
        <p:spPr>
          <a:xfrm>
            <a:off x="5238208" y="3255297"/>
            <a:ext cx="2777723" cy="440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42544" rIns="0" bIns="0" rtlCol="0">
            <a:spAutoFit/>
          </a:bodyPr>
          <a:lstStyle/>
          <a:p>
            <a:pPr marL="12700" marR="189865" algn="ctr">
              <a:lnSpc>
                <a:spcPts val="1450"/>
              </a:lnSpc>
              <a:spcBef>
                <a:spcPts val="125"/>
              </a:spcBef>
            </a:pPr>
            <a:r>
              <a:rPr lang="ru-RU" sz="1400" b="1" spc="-10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Заключение  договоров</a:t>
            </a:r>
          </a:p>
          <a:p>
            <a:pPr marL="12700" marR="189865" algn="ctr">
              <a:lnSpc>
                <a:spcPts val="1450"/>
              </a:lnSpc>
              <a:spcBef>
                <a:spcPts val="125"/>
              </a:spcBef>
            </a:pPr>
            <a:r>
              <a:rPr lang="ru-RU" sz="1400" b="1" spc="-10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«</a:t>
            </a:r>
            <a:r>
              <a:rPr lang="ru-RU" sz="1400" b="1" spc="-10" dirty="0" smtClean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Студент - Предприятие</a:t>
            </a:r>
            <a:r>
              <a:rPr lang="ru-RU" sz="1400" b="1" spc="-10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»</a:t>
            </a:r>
          </a:p>
        </p:txBody>
      </p:sp>
      <p:sp>
        <p:nvSpPr>
          <p:cNvPr id="56" name="object 24"/>
          <p:cNvSpPr txBox="1"/>
          <p:nvPr/>
        </p:nvSpPr>
        <p:spPr>
          <a:xfrm>
            <a:off x="0" y="2268400"/>
            <a:ext cx="2227593" cy="5362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42544" rIns="0" bIns="0" rtlCol="0">
            <a:spAutoFit/>
          </a:bodyPr>
          <a:lstStyle/>
          <a:p>
            <a:pPr marL="12700" marR="5080" algn="ctr">
              <a:lnSpc>
                <a:spcPct val="119600"/>
              </a:lnSpc>
              <a:spcBef>
                <a:spcPts val="105"/>
              </a:spcBef>
            </a:pPr>
            <a:r>
              <a:rPr lang="ru-RU" sz="1400" b="1" spc="-45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А</a:t>
            </a:r>
            <a:r>
              <a:rPr lang="ru-RU" sz="1400" b="1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к</a:t>
            </a:r>
            <a:r>
              <a:rPr lang="ru-RU" sz="1400" b="1" spc="30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т</a:t>
            </a:r>
            <a:r>
              <a:rPr lang="ru-RU" sz="1400" b="1" spc="-50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у</a:t>
            </a:r>
            <a:r>
              <a:rPr lang="ru-RU" sz="1400" b="1" spc="-5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али</a:t>
            </a:r>
            <a:r>
              <a:rPr lang="ru-RU" sz="1400" b="1" spc="-30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з</a:t>
            </a:r>
            <a:r>
              <a:rPr lang="ru-RU" sz="1400" b="1" spc="-5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ация  </a:t>
            </a:r>
            <a:r>
              <a:rPr lang="ru-RU" sz="1400" b="1" spc="-10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договоров/  соглашений</a:t>
            </a:r>
            <a:endParaRPr lang="ru-RU" sz="1400" dirty="0">
              <a:solidFill>
                <a:schemeClr val="tx2">
                  <a:lumMod val="1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7" name="object 24"/>
          <p:cNvSpPr txBox="1"/>
          <p:nvPr/>
        </p:nvSpPr>
        <p:spPr>
          <a:xfrm>
            <a:off x="6130913" y="6106514"/>
            <a:ext cx="2672935" cy="5600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42544" rIns="0" bIns="0" rtlCol="0">
            <a:spAutoFit/>
          </a:bodyPr>
          <a:lstStyle/>
          <a:p>
            <a:pPr marL="12700" marR="5080" algn="ctr">
              <a:lnSpc>
                <a:spcPct val="119800"/>
              </a:lnSpc>
              <a:spcBef>
                <a:spcPts val="105"/>
              </a:spcBef>
            </a:pPr>
            <a:r>
              <a:rPr lang="ru-RU" sz="1400" b="1" spc="-10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Утверждение  годового  плана  мероприятий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8449938" y="1130735"/>
            <a:ext cx="3742062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500" dirty="0" smtClean="0">
                <a:solidFill>
                  <a:schemeClr val="tx2">
                    <a:lumMod val="25000"/>
                  </a:schemeClr>
                </a:solidFill>
                <a:latin typeface="Roboto"/>
                <a:ea typeface="+mj-ea"/>
                <a:cs typeface="+mj-cs"/>
              </a:rPr>
              <a:t>Алтайская академия гостеприимства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500" dirty="0" smtClean="0">
                <a:solidFill>
                  <a:schemeClr val="tx2">
                    <a:lumMod val="25000"/>
                  </a:schemeClr>
                </a:solidFill>
                <a:latin typeface="Roboto"/>
                <a:ea typeface="+mj-ea"/>
                <a:cs typeface="+mj-cs"/>
              </a:rPr>
              <a:t>Алтайский промышленно-экономический колледж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500" dirty="0" smtClean="0">
                <a:solidFill>
                  <a:schemeClr val="tx2">
                    <a:lumMod val="25000"/>
                  </a:schemeClr>
                </a:solidFill>
                <a:latin typeface="Roboto"/>
                <a:ea typeface="+mj-ea"/>
                <a:cs typeface="+mj-cs"/>
              </a:rPr>
              <a:t>Алтайский агротехнический техникум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500" dirty="0" smtClean="0">
                <a:solidFill>
                  <a:schemeClr val="tx2">
                    <a:lumMod val="25000"/>
                  </a:schemeClr>
                </a:solidFill>
                <a:latin typeface="Roboto"/>
                <a:ea typeface="+mj-ea"/>
                <a:cs typeface="+mj-cs"/>
              </a:rPr>
              <a:t>Алтайский транспортный техникум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500" dirty="0" err="1" smtClean="0">
                <a:solidFill>
                  <a:schemeClr val="tx2">
                    <a:lumMod val="25000"/>
                  </a:schemeClr>
                </a:solidFill>
                <a:latin typeface="Roboto"/>
                <a:ea typeface="+mj-ea"/>
                <a:cs typeface="+mj-cs"/>
              </a:rPr>
              <a:t>Алейский</a:t>
            </a:r>
            <a:r>
              <a:rPr lang="ru-RU" sz="1500" dirty="0" smtClean="0">
                <a:solidFill>
                  <a:schemeClr val="tx2">
                    <a:lumMod val="25000"/>
                  </a:schemeClr>
                </a:solidFill>
                <a:latin typeface="Roboto"/>
                <a:ea typeface="+mj-ea"/>
                <a:cs typeface="+mj-cs"/>
              </a:rPr>
              <a:t> технологический техникум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500" dirty="0" smtClean="0">
                <a:solidFill>
                  <a:schemeClr val="tx2">
                    <a:lumMod val="25000"/>
                  </a:schemeClr>
                </a:solidFill>
                <a:latin typeface="Roboto"/>
                <a:ea typeface="+mj-ea"/>
                <a:cs typeface="+mj-cs"/>
              </a:rPr>
              <a:t>Барнаульский государственный педагогический колледж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500" dirty="0" smtClean="0">
                <a:solidFill>
                  <a:schemeClr val="tx2">
                    <a:lumMod val="25000"/>
                  </a:schemeClr>
                </a:solidFill>
                <a:latin typeface="Roboto"/>
                <a:ea typeface="+mj-ea"/>
                <a:cs typeface="+mj-cs"/>
              </a:rPr>
              <a:t>Барнаульский лицей железнодорожного транспорта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500" dirty="0" err="1" smtClean="0">
                <a:solidFill>
                  <a:schemeClr val="tx2">
                    <a:lumMod val="25000"/>
                  </a:schemeClr>
                </a:solidFill>
                <a:latin typeface="Roboto"/>
                <a:ea typeface="+mj-ea"/>
                <a:cs typeface="+mj-cs"/>
              </a:rPr>
              <a:t>Барнаульский</a:t>
            </a:r>
            <a:r>
              <a:rPr lang="ru-RU" sz="1500" dirty="0" smtClean="0">
                <a:solidFill>
                  <a:schemeClr val="tx2">
                    <a:lumMod val="25000"/>
                  </a:schemeClr>
                </a:solidFill>
                <a:latin typeface="Roboto"/>
                <a:ea typeface="+mj-ea"/>
                <a:cs typeface="+mj-cs"/>
              </a:rPr>
              <a:t> кооперативный техникум Алтайского </a:t>
            </a:r>
            <a:r>
              <a:rPr lang="ru-RU" sz="1500" dirty="0" err="1" smtClean="0">
                <a:solidFill>
                  <a:schemeClr val="tx2">
                    <a:lumMod val="25000"/>
                  </a:schemeClr>
                </a:solidFill>
                <a:latin typeface="Roboto"/>
                <a:ea typeface="+mj-ea"/>
                <a:cs typeface="+mj-cs"/>
              </a:rPr>
              <a:t>крайпотребсоюза</a:t>
            </a:r>
            <a:r>
              <a:rPr lang="ru-RU" sz="1500" dirty="0" smtClean="0">
                <a:solidFill>
                  <a:schemeClr val="tx2">
                    <a:lumMod val="25000"/>
                  </a:schemeClr>
                </a:solidFill>
                <a:latin typeface="Roboto"/>
                <a:ea typeface="+mj-ea"/>
                <a:cs typeface="+mj-cs"/>
              </a:rPr>
              <a:t>,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500" dirty="0" err="1" smtClean="0">
                <a:solidFill>
                  <a:schemeClr val="tx2">
                    <a:lumMod val="25000"/>
                  </a:schemeClr>
                </a:solidFill>
                <a:latin typeface="Roboto"/>
                <a:ea typeface="+mj-ea"/>
                <a:cs typeface="+mj-cs"/>
              </a:rPr>
              <a:t>Бийский</a:t>
            </a:r>
            <a:r>
              <a:rPr lang="ru-RU" sz="1500" dirty="0" smtClean="0">
                <a:solidFill>
                  <a:schemeClr val="tx2">
                    <a:lumMod val="25000"/>
                  </a:schemeClr>
                </a:solidFill>
                <a:latin typeface="Roboto"/>
                <a:ea typeface="+mj-ea"/>
                <a:cs typeface="+mj-cs"/>
              </a:rPr>
              <a:t> педагогический колледж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500" dirty="0" err="1" smtClean="0">
                <a:solidFill>
                  <a:schemeClr val="tx2">
                    <a:lumMod val="25000"/>
                  </a:schemeClr>
                </a:solidFill>
                <a:latin typeface="Roboto"/>
                <a:ea typeface="+mj-ea"/>
                <a:cs typeface="+mj-cs"/>
              </a:rPr>
              <a:t>Бийский</a:t>
            </a:r>
            <a:r>
              <a:rPr lang="ru-RU" sz="1500" dirty="0" smtClean="0">
                <a:solidFill>
                  <a:schemeClr val="tx2">
                    <a:lumMod val="25000"/>
                  </a:schemeClr>
                </a:solidFill>
                <a:latin typeface="Roboto"/>
                <a:ea typeface="+mj-ea"/>
                <a:cs typeface="+mj-cs"/>
              </a:rPr>
              <a:t> государственный колледж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500" dirty="0" err="1" smtClean="0">
                <a:solidFill>
                  <a:schemeClr val="tx2">
                    <a:lumMod val="25000"/>
                  </a:schemeClr>
                </a:solidFill>
                <a:latin typeface="Roboto"/>
                <a:ea typeface="+mj-ea"/>
                <a:cs typeface="+mj-cs"/>
              </a:rPr>
              <a:t>Заринский</a:t>
            </a:r>
            <a:r>
              <a:rPr lang="ru-RU" sz="1500" dirty="0" smtClean="0">
                <a:solidFill>
                  <a:schemeClr val="tx2">
                    <a:lumMod val="25000"/>
                  </a:schemeClr>
                </a:solidFill>
                <a:latin typeface="Roboto"/>
                <a:ea typeface="+mj-ea"/>
                <a:cs typeface="+mj-cs"/>
              </a:rPr>
              <a:t> политехнический техникум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500" dirty="0" smtClean="0">
                <a:solidFill>
                  <a:schemeClr val="tx2">
                    <a:lumMod val="25000"/>
                  </a:schemeClr>
                </a:solidFill>
                <a:latin typeface="Roboto"/>
                <a:ea typeface="+mj-ea"/>
                <a:cs typeface="+mj-cs"/>
              </a:rPr>
              <a:t>Павловский аграрный техникум</a:t>
            </a:r>
          </a:p>
          <a:p>
            <a:pPr marL="457200" indent="-457200">
              <a:buFont typeface="+mj-lt"/>
              <a:buAutoNum type="arabicPeriod"/>
            </a:pPr>
            <a:endParaRPr lang="ru-RU" sz="2000" b="1" dirty="0" smtClean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endParaRPr lang="ru-RU" sz="2000" b="1" dirty="0" smtClean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endParaRPr lang="ru-RU" sz="2000" b="1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4" name="object 2"/>
          <p:cNvSpPr txBox="1">
            <a:spLocks/>
          </p:cNvSpPr>
          <p:nvPr/>
        </p:nvSpPr>
        <p:spPr>
          <a:xfrm>
            <a:off x="8446264" y="684800"/>
            <a:ext cx="3977090" cy="383694"/>
          </a:xfrm>
          <a:prstGeom prst="rect">
            <a:avLst/>
          </a:prstGeom>
        </p:spPr>
        <p:txBody>
          <a:bodyPr vert="horz" wrap="square" lIns="0" tIns="75183" rIns="0" bIns="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5080" algn="just">
              <a:lnSpc>
                <a:spcPct val="100000"/>
              </a:lnSpc>
              <a:spcBef>
                <a:spcPts val="100"/>
              </a:spcBef>
            </a:pPr>
            <a:r>
              <a:rPr lang="ru-RU" sz="2000" spc="-5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Проект «Карьера в России» </a:t>
            </a:r>
          </a:p>
        </p:txBody>
      </p:sp>
      <p:sp>
        <p:nvSpPr>
          <p:cNvPr id="76" name="object 12"/>
          <p:cNvSpPr txBox="1"/>
          <p:nvPr/>
        </p:nvSpPr>
        <p:spPr>
          <a:xfrm>
            <a:off x="10576552" y="6096315"/>
            <a:ext cx="105715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2400" b="1" dirty="0">
                <a:solidFill>
                  <a:srgbClr val="C00000"/>
                </a:solidFill>
              </a:rPr>
              <a:t>!!! 22%</a:t>
            </a:r>
            <a:endParaRPr sz="2400" b="1" dirty="0">
              <a:solidFill>
                <a:srgbClr val="C00000"/>
              </a:solidFill>
            </a:endParaRPr>
          </a:p>
        </p:txBody>
      </p:sp>
      <p:sp>
        <p:nvSpPr>
          <p:cNvPr id="79" name="Заголовок 1"/>
          <p:cNvSpPr>
            <a:spLocks noGrp="1"/>
          </p:cNvSpPr>
          <p:nvPr>
            <p:ph type="title"/>
          </p:nvPr>
        </p:nvSpPr>
        <p:spPr>
          <a:xfrm>
            <a:off x="937353" y="231354"/>
            <a:ext cx="10515600" cy="1325700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Традиционная модель  трудоустройства </a:t>
            </a:r>
            <a:br>
              <a:rPr lang="ru-RU" sz="3600" dirty="0" smtClean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ru-RU" sz="3600" dirty="0" smtClean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выпускников</a:t>
            </a:r>
            <a:br>
              <a:rPr lang="ru-RU" sz="3600" dirty="0" smtClean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</a:b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3059</TotalTime>
  <Words>856</Words>
  <Application>Microsoft Office PowerPoint</Application>
  <PresentationFormat>Произвольный</PresentationFormat>
  <Paragraphs>235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Тема Office</vt:lpstr>
      <vt:lpstr>4_Тема Office</vt:lpstr>
      <vt:lpstr>О системе подготовки рабочих кадров и специалистов среднего звена в профессиональных образовательных организациях Алтайского края</vt:lpstr>
      <vt:lpstr>Общая характеристика профессионального образования 2020 год  </vt:lpstr>
      <vt:lpstr>Контингент</vt:lpstr>
      <vt:lpstr>Приём </vt:lpstr>
      <vt:lpstr>Приём </vt:lpstr>
      <vt:lpstr>ВЫПУСКНИК 9 КЛАССА ОБЩЕОБРАЗОВАТЕЛЬНОЙ ШКОЛЫ</vt:lpstr>
      <vt:lpstr>Демонстрационный экзамен</vt:lpstr>
      <vt:lpstr>Распределение выпускников профессиональных образовательных организаций в 2020 году</vt:lpstr>
      <vt:lpstr>Традиционная модель  трудоустройства  выпускников </vt:lpstr>
      <vt:lpstr> </vt:lpstr>
      <vt:lpstr>Достижения</vt:lpstr>
      <vt:lpstr>ЦОПП</vt:lpstr>
      <vt:lpstr>Сварочные технологии</vt:lpstr>
      <vt:lpstr>Поварское дело</vt:lpstr>
      <vt:lpstr>Ресторанный сервис</vt:lpstr>
      <vt:lpstr>Производство мебели</vt:lpstr>
      <vt:lpstr>Электромонтажные работы</vt:lpstr>
      <vt:lpstr>Технология моды</vt:lpstr>
      <vt:lpstr>О системе подготовки рабочих кадров и специалистов среднего звена в профессиональных образовательных организациях Алтайского края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Сергеевна Попова</dc:creator>
  <cp:lastModifiedBy>kovaleva</cp:lastModifiedBy>
  <cp:revision>201</cp:revision>
  <cp:lastPrinted>2020-03-03T03:40:12Z</cp:lastPrinted>
  <dcterms:created xsi:type="dcterms:W3CDTF">2020-03-03T03:32:20Z</dcterms:created>
  <dcterms:modified xsi:type="dcterms:W3CDTF">2021-04-14T08:31:33Z</dcterms:modified>
</cp:coreProperties>
</file>