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434" r:id="rId3"/>
    <p:sldId id="435" r:id="rId4"/>
    <p:sldId id="402" r:id="rId5"/>
    <p:sldId id="419" r:id="rId6"/>
    <p:sldId id="420" r:id="rId7"/>
    <p:sldId id="421" r:id="rId8"/>
    <p:sldId id="423" r:id="rId9"/>
    <p:sldId id="425" r:id="rId10"/>
    <p:sldId id="422" r:id="rId11"/>
    <p:sldId id="432" r:id="rId12"/>
    <p:sldId id="427" r:id="rId13"/>
    <p:sldId id="433" r:id="rId14"/>
    <p:sldId id="436" r:id="rId15"/>
    <p:sldId id="438" r:id="rId16"/>
    <p:sldId id="437" r:id="rId17"/>
    <p:sldId id="428" r:id="rId18"/>
    <p:sldId id="424" r:id="rId19"/>
    <p:sldId id="430" r:id="rId20"/>
    <p:sldId id="429" r:id="rId21"/>
    <p:sldId id="4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CC0000"/>
    <a:srgbClr val="003300"/>
    <a:srgbClr val="36001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F91AF-67F3-428A-9E0F-A8B9070D3E9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69694-1230-4174-9A04-FD0544C89480}">
      <dgm:prSet custT="1"/>
      <dgm:spPr/>
      <dgm:t>
        <a:bodyPr/>
        <a:lstStyle/>
        <a:p>
          <a:pPr rtl="0"/>
          <a:r>
            <a: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Конференции </a:t>
          </a:r>
        </a:p>
      </dgm:t>
    </dgm:pt>
    <dgm:pt modelId="{390BB165-7C14-4C11-87CE-664E3D9AE827}" type="parTrans" cxnId="{0795E98D-B48C-4BD5-B663-6AE918796ED8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A5F9D913-BFAF-41FD-BD1E-8ED06704A397}" type="sibTrans" cxnId="{0795E98D-B48C-4BD5-B663-6AE918796ED8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555DD0ED-4C76-4980-9948-D400C7FBD990}">
      <dgm:prSet custT="1"/>
      <dgm:spPr/>
      <dgm:t>
        <a:bodyPr/>
        <a:lstStyle/>
        <a:p>
          <a:pPr rtl="0"/>
          <a:r>
            <a: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Конкурсы</a:t>
          </a:r>
        </a:p>
      </dgm:t>
    </dgm:pt>
    <dgm:pt modelId="{35544103-F635-44CE-874A-1AB31845B370}" type="parTrans" cxnId="{DF85C48A-0863-47B1-BC70-C3DCBD51F903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0F6668A1-5B04-49D5-8450-AEAA57DE3007}" type="sibTrans" cxnId="{DF85C48A-0863-47B1-BC70-C3DCBD51F903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3A9869BC-B487-41B7-9BBE-12B9FE3A9EA4}">
      <dgm:prSet custT="1"/>
      <dgm:spPr/>
      <dgm:t>
        <a:bodyPr/>
        <a:lstStyle/>
        <a:p>
          <a:pPr rtl="0"/>
          <a:r>
            <a: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Экспертиза </a:t>
          </a:r>
        </a:p>
      </dgm:t>
    </dgm:pt>
    <dgm:pt modelId="{A1820D03-0E53-4567-BBA4-FC0FDD41A4F4}" type="parTrans" cxnId="{C6D355EB-69B6-4802-8E66-329255EE4DD5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D419197C-E8DE-4E81-AEB8-F087A98783ED}" type="sibTrans" cxnId="{C6D355EB-69B6-4802-8E66-329255EE4DD5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263EAD80-EA3E-4A90-B185-7FE5657199FF}">
      <dgm:prSet custT="1"/>
      <dgm:spPr/>
      <dgm:t>
        <a:bodyPr/>
        <a:lstStyle/>
        <a:p>
          <a:pPr rtl="0"/>
          <a:r>
            <a: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Уроки о семье с молодежью</a:t>
          </a:r>
        </a:p>
      </dgm:t>
    </dgm:pt>
    <dgm:pt modelId="{B4964E6D-E4D2-4D10-AEEF-A876573B073F}" type="parTrans" cxnId="{4DBD989E-9791-4474-A630-B2F4232DAAE7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4C1EEA8C-0034-4341-B44F-F1D114E4CDD8}" type="sibTrans" cxnId="{4DBD989E-9791-4474-A630-B2F4232DAAE7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C4C15101-6B01-485B-BE03-2AF68A65E987}">
      <dgm:prSet custT="1"/>
      <dgm:spPr/>
      <dgm:t>
        <a:bodyPr/>
        <a:lstStyle/>
        <a:p>
          <a:pPr rtl="0"/>
          <a:r>
            <a: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Участие в родительских собраниях, форумах, всеобучах с ГИБДД и конференциях в </a:t>
          </a:r>
          <a:r>
            <a:rPr lang="ru-RU" sz="1800" b="1" dirty="0" err="1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он-лайн</a:t>
          </a:r>
          <a:r>
            <a: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формате</a:t>
          </a:r>
        </a:p>
      </dgm:t>
    </dgm:pt>
    <dgm:pt modelId="{CF4BDEEB-36ED-4D55-91A8-09DEDA72F70A}" type="parTrans" cxnId="{BB817A7E-ECFE-483B-B723-EA6C0A3338FD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F4C72721-899C-4211-BCBB-6BA2B1EF7A7D}" type="sibTrans" cxnId="{BB817A7E-ECFE-483B-B723-EA6C0A3338FD}">
      <dgm:prSet/>
      <dgm:spPr/>
      <dgm:t>
        <a:bodyPr/>
        <a:lstStyle/>
        <a:p>
          <a:endParaRPr lang="ru-RU" sz="1800" b="1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0012B598-8481-4F54-8016-2D9EE831BD83}" type="pres">
      <dgm:prSet presAssocID="{161F91AF-67F3-428A-9E0F-A8B9070D3E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28497-7D14-46E9-824D-9BBB6597EF8A}" type="pres">
      <dgm:prSet presAssocID="{3C369694-1230-4174-9A04-FD0544C89480}" presName="circle1" presStyleLbl="node1" presStyleIdx="0" presStyleCnt="5"/>
      <dgm:spPr/>
    </dgm:pt>
    <dgm:pt modelId="{68D44E70-ACC7-4BD6-920A-0D0CE470D096}" type="pres">
      <dgm:prSet presAssocID="{3C369694-1230-4174-9A04-FD0544C89480}" presName="space" presStyleCnt="0"/>
      <dgm:spPr/>
    </dgm:pt>
    <dgm:pt modelId="{2C73D1B1-B9E0-442A-AAF2-C9AF2C16CEA8}" type="pres">
      <dgm:prSet presAssocID="{3C369694-1230-4174-9A04-FD0544C89480}" presName="rect1" presStyleLbl="alignAcc1" presStyleIdx="0" presStyleCnt="5"/>
      <dgm:spPr/>
      <dgm:t>
        <a:bodyPr/>
        <a:lstStyle/>
        <a:p>
          <a:endParaRPr lang="ru-RU"/>
        </a:p>
      </dgm:t>
    </dgm:pt>
    <dgm:pt modelId="{6020A900-56B4-4417-8F6B-BC62CC7BFF06}" type="pres">
      <dgm:prSet presAssocID="{555DD0ED-4C76-4980-9948-D400C7FBD990}" presName="vertSpace2" presStyleLbl="node1" presStyleIdx="0" presStyleCnt="5"/>
      <dgm:spPr/>
    </dgm:pt>
    <dgm:pt modelId="{4B2EC209-D931-45D4-97FB-4F9BD22AD89F}" type="pres">
      <dgm:prSet presAssocID="{555DD0ED-4C76-4980-9948-D400C7FBD990}" presName="circle2" presStyleLbl="node1" presStyleIdx="1" presStyleCnt="5"/>
      <dgm:spPr/>
    </dgm:pt>
    <dgm:pt modelId="{8A84F176-71DA-4ED5-8DCA-D70FB1632633}" type="pres">
      <dgm:prSet presAssocID="{555DD0ED-4C76-4980-9948-D400C7FBD990}" presName="rect2" presStyleLbl="alignAcc1" presStyleIdx="1" presStyleCnt="5"/>
      <dgm:spPr/>
      <dgm:t>
        <a:bodyPr/>
        <a:lstStyle/>
        <a:p>
          <a:endParaRPr lang="ru-RU"/>
        </a:p>
      </dgm:t>
    </dgm:pt>
    <dgm:pt modelId="{D8008D78-415E-42F1-9369-CAE2F0DBF052}" type="pres">
      <dgm:prSet presAssocID="{3A9869BC-B487-41B7-9BBE-12B9FE3A9EA4}" presName="vertSpace3" presStyleLbl="node1" presStyleIdx="1" presStyleCnt="5"/>
      <dgm:spPr/>
    </dgm:pt>
    <dgm:pt modelId="{A5387D23-3067-4E66-9CFB-F389E7DB57A9}" type="pres">
      <dgm:prSet presAssocID="{3A9869BC-B487-41B7-9BBE-12B9FE3A9EA4}" presName="circle3" presStyleLbl="node1" presStyleIdx="2" presStyleCnt="5"/>
      <dgm:spPr/>
    </dgm:pt>
    <dgm:pt modelId="{2D59C1AC-213E-465A-9AB9-12903C8B9F0A}" type="pres">
      <dgm:prSet presAssocID="{3A9869BC-B487-41B7-9BBE-12B9FE3A9EA4}" presName="rect3" presStyleLbl="alignAcc1" presStyleIdx="2" presStyleCnt="5"/>
      <dgm:spPr/>
      <dgm:t>
        <a:bodyPr/>
        <a:lstStyle/>
        <a:p>
          <a:endParaRPr lang="ru-RU"/>
        </a:p>
      </dgm:t>
    </dgm:pt>
    <dgm:pt modelId="{C1E4B0C4-234D-41D6-84C1-466854B3523B}" type="pres">
      <dgm:prSet presAssocID="{263EAD80-EA3E-4A90-B185-7FE5657199FF}" presName="vertSpace4" presStyleLbl="node1" presStyleIdx="2" presStyleCnt="5"/>
      <dgm:spPr/>
    </dgm:pt>
    <dgm:pt modelId="{1C5DFE22-51DC-47C0-B0A6-48FE32FEECFC}" type="pres">
      <dgm:prSet presAssocID="{263EAD80-EA3E-4A90-B185-7FE5657199FF}" presName="circle4" presStyleLbl="node1" presStyleIdx="3" presStyleCnt="5"/>
      <dgm:spPr/>
    </dgm:pt>
    <dgm:pt modelId="{57FCC9AE-7A53-47FB-B219-896095E46F8E}" type="pres">
      <dgm:prSet presAssocID="{263EAD80-EA3E-4A90-B185-7FE5657199FF}" presName="rect4" presStyleLbl="alignAcc1" presStyleIdx="3" presStyleCnt="5"/>
      <dgm:spPr/>
      <dgm:t>
        <a:bodyPr/>
        <a:lstStyle/>
        <a:p>
          <a:endParaRPr lang="ru-RU"/>
        </a:p>
      </dgm:t>
    </dgm:pt>
    <dgm:pt modelId="{FE0D5EC1-B9CE-4FD2-862A-23696FD72D41}" type="pres">
      <dgm:prSet presAssocID="{C4C15101-6B01-485B-BE03-2AF68A65E987}" presName="vertSpace5" presStyleLbl="node1" presStyleIdx="3" presStyleCnt="5"/>
      <dgm:spPr/>
    </dgm:pt>
    <dgm:pt modelId="{5A9CB004-E465-4311-8CE0-94D2302C9F46}" type="pres">
      <dgm:prSet presAssocID="{C4C15101-6B01-485B-BE03-2AF68A65E987}" presName="circle5" presStyleLbl="node1" presStyleIdx="4" presStyleCnt="5"/>
      <dgm:spPr/>
    </dgm:pt>
    <dgm:pt modelId="{80EBFC2E-5C3C-4B81-87DD-F2CE01FBA874}" type="pres">
      <dgm:prSet presAssocID="{C4C15101-6B01-485B-BE03-2AF68A65E987}" presName="rect5" presStyleLbl="alignAcc1" presStyleIdx="4" presStyleCnt="5"/>
      <dgm:spPr/>
      <dgm:t>
        <a:bodyPr/>
        <a:lstStyle/>
        <a:p>
          <a:endParaRPr lang="ru-RU"/>
        </a:p>
      </dgm:t>
    </dgm:pt>
    <dgm:pt modelId="{9D83EB40-B2D0-45F8-BBA4-BEB8A69FB7F8}" type="pres">
      <dgm:prSet presAssocID="{3C369694-1230-4174-9A04-FD0544C89480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A442-89A2-4479-925C-9C761D02C143}" type="pres">
      <dgm:prSet presAssocID="{555DD0ED-4C76-4980-9948-D400C7FBD99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0E86F-82E3-4438-A9E7-1D3A23347082}" type="pres">
      <dgm:prSet presAssocID="{3A9869BC-B487-41B7-9BBE-12B9FE3A9EA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F6081-87E2-4EEF-BB1F-56ABED54E98C}" type="pres">
      <dgm:prSet presAssocID="{263EAD80-EA3E-4A90-B185-7FE5657199FF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22A3A-CF99-46EB-98B7-C16EBB39BC08}" type="pres">
      <dgm:prSet presAssocID="{C4C15101-6B01-485B-BE03-2AF68A65E98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5E98D-B48C-4BD5-B663-6AE918796ED8}" srcId="{161F91AF-67F3-428A-9E0F-A8B9070D3E92}" destId="{3C369694-1230-4174-9A04-FD0544C89480}" srcOrd="0" destOrd="0" parTransId="{390BB165-7C14-4C11-87CE-664E3D9AE827}" sibTransId="{A5F9D913-BFAF-41FD-BD1E-8ED06704A397}"/>
    <dgm:cxn modelId="{47A4A826-6A2D-43F8-A95F-DA204A46FD78}" type="presOf" srcId="{3C369694-1230-4174-9A04-FD0544C89480}" destId="{2C73D1B1-B9E0-442A-AAF2-C9AF2C16CEA8}" srcOrd="0" destOrd="0" presId="urn:microsoft.com/office/officeart/2005/8/layout/target3"/>
    <dgm:cxn modelId="{76BC765D-6C03-4F64-A5C2-C864F28FD0ED}" type="presOf" srcId="{C4C15101-6B01-485B-BE03-2AF68A65E987}" destId="{DD522A3A-CF99-46EB-98B7-C16EBB39BC08}" srcOrd="1" destOrd="0" presId="urn:microsoft.com/office/officeart/2005/8/layout/target3"/>
    <dgm:cxn modelId="{46D4B658-8064-40E4-8277-4FE925FBF4DF}" type="presOf" srcId="{3A9869BC-B487-41B7-9BBE-12B9FE3A9EA4}" destId="{2D59C1AC-213E-465A-9AB9-12903C8B9F0A}" srcOrd="0" destOrd="0" presId="urn:microsoft.com/office/officeart/2005/8/layout/target3"/>
    <dgm:cxn modelId="{C6D355EB-69B6-4802-8E66-329255EE4DD5}" srcId="{161F91AF-67F3-428A-9E0F-A8B9070D3E92}" destId="{3A9869BC-B487-41B7-9BBE-12B9FE3A9EA4}" srcOrd="2" destOrd="0" parTransId="{A1820D03-0E53-4567-BBA4-FC0FDD41A4F4}" sibTransId="{D419197C-E8DE-4E81-AEB8-F087A98783ED}"/>
    <dgm:cxn modelId="{6493A500-FF7D-47BA-AF77-993DB2101975}" type="presOf" srcId="{555DD0ED-4C76-4980-9948-D400C7FBD990}" destId="{8A84F176-71DA-4ED5-8DCA-D70FB1632633}" srcOrd="0" destOrd="0" presId="urn:microsoft.com/office/officeart/2005/8/layout/target3"/>
    <dgm:cxn modelId="{D6B9D379-F814-4453-9D97-C677A17EBFA3}" type="presOf" srcId="{263EAD80-EA3E-4A90-B185-7FE5657199FF}" destId="{57FCC9AE-7A53-47FB-B219-896095E46F8E}" srcOrd="0" destOrd="0" presId="urn:microsoft.com/office/officeart/2005/8/layout/target3"/>
    <dgm:cxn modelId="{94AEB9E7-1395-4D58-9D27-A906608A2B3D}" type="presOf" srcId="{3C369694-1230-4174-9A04-FD0544C89480}" destId="{9D83EB40-B2D0-45F8-BBA4-BEB8A69FB7F8}" srcOrd="1" destOrd="0" presId="urn:microsoft.com/office/officeart/2005/8/layout/target3"/>
    <dgm:cxn modelId="{01A486C6-8BE4-45D7-9C27-796A031607F5}" type="presOf" srcId="{3A9869BC-B487-41B7-9BBE-12B9FE3A9EA4}" destId="{9E80E86F-82E3-4438-A9E7-1D3A23347082}" srcOrd="1" destOrd="0" presId="urn:microsoft.com/office/officeart/2005/8/layout/target3"/>
    <dgm:cxn modelId="{B5606F65-D95E-4D68-8CE6-54AA9BB6E957}" type="presOf" srcId="{263EAD80-EA3E-4A90-B185-7FE5657199FF}" destId="{2E1F6081-87E2-4EEF-BB1F-56ABED54E98C}" srcOrd="1" destOrd="0" presId="urn:microsoft.com/office/officeart/2005/8/layout/target3"/>
    <dgm:cxn modelId="{805D15F1-BB9D-46AB-9F01-DC701783445E}" type="presOf" srcId="{C4C15101-6B01-485B-BE03-2AF68A65E987}" destId="{80EBFC2E-5C3C-4B81-87DD-F2CE01FBA874}" srcOrd="0" destOrd="0" presId="urn:microsoft.com/office/officeart/2005/8/layout/target3"/>
    <dgm:cxn modelId="{BB817A7E-ECFE-483B-B723-EA6C0A3338FD}" srcId="{161F91AF-67F3-428A-9E0F-A8B9070D3E92}" destId="{C4C15101-6B01-485B-BE03-2AF68A65E987}" srcOrd="4" destOrd="0" parTransId="{CF4BDEEB-36ED-4D55-91A8-09DEDA72F70A}" sibTransId="{F4C72721-899C-4211-BCBB-6BA2B1EF7A7D}"/>
    <dgm:cxn modelId="{A4318A2E-FFFC-4394-9BED-38EDDD3DBC58}" type="presOf" srcId="{161F91AF-67F3-428A-9E0F-A8B9070D3E92}" destId="{0012B598-8481-4F54-8016-2D9EE831BD83}" srcOrd="0" destOrd="0" presId="urn:microsoft.com/office/officeart/2005/8/layout/target3"/>
    <dgm:cxn modelId="{4DBD989E-9791-4474-A630-B2F4232DAAE7}" srcId="{161F91AF-67F3-428A-9E0F-A8B9070D3E92}" destId="{263EAD80-EA3E-4A90-B185-7FE5657199FF}" srcOrd="3" destOrd="0" parTransId="{B4964E6D-E4D2-4D10-AEEF-A876573B073F}" sibTransId="{4C1EEA8C-0034-4341-B44F-F1D114E4CDD8}"/>
    <dgm:cxn modelId="{E987E6BF-C25D-45C0-AEBD-ED837D42F4C4}" type="presOf" srcId="{555DD0ED-4C76-4980-9948-D400C7FBD990}" destId="{000CA442-89A2-4479-925C-9C761D02C143}" srcOrd="1" destOrd="0" presId="urn:microsoft.com/office/officeart/2005/8/layout/target3"/>
    <dgm:cxn modelId="{DF85C48A-0863-47B1-BC70-C3DCBD51F903}" srcId="{161F91AF-67F3-428A-9E0F-A8B9070D3E92}" destId="{555DD0ED-4C76-4980-9948-D400C7FBD990}" srcOrd="1" destOrd="0" parTransId="{35544103-F635-44CE-874A-1AB31845B370}" sibTransId="{0F6668A1-5B04-49D5-8450-AEAA57DE3007}"/>
    <dgm:cxn modelId="{76642C7A-3198-48E9-AA4C-50A195470193}" type="presParOf" srcId="{0012B598-8481-4F54-8016-2D9EE831BD83}" destId="{05228497-7D14-46E9-824D-9BBB6597EF8A}" srcOrd="0" destOrd="0" presId="urn:microsoft.com/office/officeart/2005/8/layout/target3"/>
    <dgm:cxn modelId="{BD423E36-ED76-4E95-840E-0A0EEC36A0C7}" type="presParOf" srcId="{0012B598-8481-4F54-8016-2D9EE831BD83}" destId="{68D44E70-ACC7-4BD6-920A-0D0CE470D096}" srcOrd="1" destOrd="0" presId="urn:microsoft.com/office/officeart/2005/8/layout/target3"/>
    <dgm:cxn modelId="{1C53E5DE-A9C9-4809-9F5E-0CDB8816E55A}" type="presParOf" srcId="{0012B598-8481-4F54-8016-2D9EE831BD83}" destId="{2C73D1B1-B9E0-442A-AAF2-C9AF2C16CEA8}" srcOrd="2" destOrd="0" presId="urn:microsoft.com/office/officeart/2005/8/layout/target3"/>
    <dgm:cxn modelId="{6CF704EF-DA61-4851-9B35-27A52D731547}" type="presParOf" srcId="{0012B598-8481-4F54-8016-2D9EE831BD83}" destId="{6020A900-56B4-4417-8F6B-BC62CC7BFF06}" srcOrd="3" destOrd="0" presId="urn:microsoft.com/office/officeart/2005/8/layout/target3"/>
    <dgm:cxn modelId="{F94C4069-AFB3-454D-B853-0722ED6367C5}" type="presParOf" srcId="{0012B598-8481-4F54-8016-2D9EE831BD83}" destId="{4B2EC209-D931-45D4-97FB-4F9BD22AD89F}" srcOrd="4" destOrd="0" presId="urn:microsoft.com/office/officeart/2005/8/layout/target3"/>
    <dgm:cxn modelId="{133521FE-EB57-41B3-A64F-942C93D515F4}" type="presParOf" srcId="{0012B598-8481-4F54-8016-2D9EE831BD83}" destId="{8A84F176-71DA-4ED5-8DCA-D70FB1632633}" srcOrd="5" destOrd="0" presId="urn:microsoft.com/office/officeart/2005/8/layout/target3"/>
    <dgm:cxn modelId="{0F38AC80-1CF0-4115-8187-45E848D72BF2}" type="presParOf" srcId="{0012B598-8481-4F54-8016-2D9EE831BD83}" destId="{D8008D78-415E-42F1-9369-CAE2F0DBF052}" srcOrd="6" destOrd="0" presId="urn:microsoft.com/office/officeart/2005/8/layout/target3"/>
    <dgm:cxn modelId="{3A72A651-14DA-4825-B9A3-736F33DA3B46}" type="presParOf" srcId="{0012B598-8481-4F54-8016-2D9EE831BD83}" destId="{A5387D23-3067-4E66-9CFB-F389E7DB57A9}" srcOrd="7" destOrd="0" presId="urn:microsoft.com/office/officeart/2005/8/layout/target3"/>
    <dgm:cxn modelId="{762CD4E4-BA6E-41BC-9662-7E7F01AF1463}" type="presParOf" srcId="{0012B598-8481-4F54-8016-2D9EE831BD83}" destId="{2D59C1AC-213E-465A-9AB9-12903C8B9F0A}" srcOrd="8" destOrd="0" presId="urn:microsoft.com/office/officeart/2005/8/layout/target3"/>
    <dgm:cxn modelId="{A09BDDB0-1AE4-4E90-8D0A-EC4152F6475D}" type="presParOf" srcId="{0012B598-8481-4F54-8016-2D9EE831BD83}" destId="{C1E4B0C4-234D-41D6-84C1-466854B3523B}" srcOrd="9" destOrd="0" presId="urn:microsoft.com/office/officeart/2005/8/layout/target3"/>
    <dgm:cxn modelId="{6A6B3C8B-2B32-4C12-96FF-789BE6CB3C34}" type="presParOf" srcId="{0012B598-8481-4F54-8016-2D9EE831BD83}" destId="{1C5DFE22-51DC-47C0-B0A6-48FE32FEECFC}" srcOrd="10" destOrd="0" presId="urn:microsoft.com/office/officeart/2005/8/layout/target3"/>
    <dgm:cxn modelId="{C56D0B94-64FC-46FE-BF42-B9276FE1F803}" type="presParOf" srcId="{0012B598-8481-4F54-8016-2D9EE831BD83}" destId="{57FCC9AE-7A53-47FB-B219-896095E46F8E}" srcOrd="11" destOrd="0" presId="urn:microsoft.com/office/officeart/2005/8/layout/target3"/>
    <dgm:cxn modelId="{917A685D-0437-40FF-8F55-15F3D7FB253E}" type="presParOf" srcId="{0012B598-8481-4F54-8016-2D9EE831BD83}" destId="{FE0D5EC1-B9CE-4FD2-862A-23696FD72D41}" srcOrd="12" destOrd="0" presId="urn:microsoft.com/office/officeart/2005/8/layout/target3"/>
    <dgm:cxn modelId="{40E1CEFC-7D43-407B-8CCD-A7D8EB1F42DC}" type="presParOf" srcId="{0012B598-8481-4F54-8016-2D9EE831BD83}" destId="{5A9CB004-E465-4311-8CE0-94D2302C9F46}" srcOrd="13" destOrd="0" presId="urn:microsoft.com/office/officeart/2005/8/layout/target3"/>
    <dgm:cxn modelId="{28C5BD8C-1D43-4C12-9F88-054B48763D4C}" type="presParOf" srcId="{0012B598-8481-4F54-8016-2D9EE831BD83}" destId="{80EBFC2E-5C3C-4B81-87DD-F2CE01FBA874}" srcOrd="14" destOrd="0" presId="urn:microsoft.com/office/officeart/2005/8/layout/target3"/>
    <dgm:cxn modelId="{49B925DD-C40D-4F28-A109-DCD318C16C0D}" type="presParOf" srcId="{0012B598-8481-4F54-8016-2D9EE831BD83}" destId="{9D83EB40-B2D0-45F8-BBA4-BEB8A69FB7F8}" srcOrd="15" destOrd="0" presId="urn:microsoft.com/office/officeart/2005/8/layout/target3"/>
    <dgm:cxn modelId="{B02C241E-5D04-4812-93FB-F17017E25D4C}" type="presParOf" srcId="{0012B598-8481-4F54-8016-2D9EE831BD83}" destId="{000CA442-89A2-4479-925C-9C761D02C143}" srcOrd="16" destOrd="0" presId="urn:microsoft.com/office/officeart/2005/8/layout/target3"/>
    <dgm:cxn modelId="{F612ECAB-452D-41FD-9884-F575818C45BB}" type="presParOf" srcId="{0012B598-8481-4F54-8016-2D9EE831BD83}" destId="{9E80E86F-82E3-4438-A9E7-1D3A23347082}" srcOrd="17" destOrd="0" presId="urn:microsoft.com/office/officeart/2005/8/layout/target3"/>
    <dgm:cxn modelId="{8FD134DE-D1EF-4A6E-884B-855968E1AFC2}" type="presParOf" srcId="{0012B598-8481-4F54-8016-2D9EE831BD83}" destId="{2E1F6081-87E2-4EEF-BB1F-56ABED54E98C}" srcOrd="18" destOrd="0" presId="urn:microsoft.com/office/officeart/2005/8/layout/target3"/>
    <dgm:cxn modelId="{631A41DF-C766-499F-B5D2-7988C90FDCF3}" type="presParOf" srcId="{0012B598-8481-4F54-8016-2D9EE831BD83}" destId="{DD522A3A-CF99-46EB-98B7-C16EBB39BC0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28497-7D14-46E9-824D-9BBB6597EF8A}">
      <dsp:nvSpPr>
        <dsp:cNvPr id="0" name=""/>
        <dsp:cNvSpPr/>
      </dsp:nvSpPr>
      <dsp:spPr>
        <a:xfrm>
          <a:off x="0" y="0"/>
          <a:ext cx="3960440" cy="39604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3D1B1-B9E0-442A-AAF2-C9AF2C16CEA8}">
      <dsp:nvSpPr>
        <dsp:cNvPr id="0" name=""/>
        <dsp:cNvSpPr/>
      </dsp:nvSpPr>
      <dsp:spPr>
        <a:xfrm>
          <a:off x="1980220" y="0"/>
          <a:ext cx="6084675" cy="3960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Конференции </a:t>
          </a:r>
        </a:p>
      </dsp:txBody>
      <dsp:txXfrm>
        <a:off x="1980220" y="0"/>
        <a:ext cx="6084675" cy="633670"/>
      </dsp:txXfrm>
    </dsp:sp>
    <dsp:sp modelId="{4B2EC209-D931-45D4-97FB-4F9BD22AD89F}">
      <dsp:nvSpPr>
        <dsp:cNvPr id="0" name=""/>
        <dsp:cNvSpPr/>
      </dsp:nvSpPr>
      <dsp:spPr>
        <a:xfrm>
          <a:off x="415846" y="633670"/>
          <a:ext cx="3128747" cy="31287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4F176-71DA-4ED5-8DCA-D70FB1632633}">
      <dsp:nvSpPr>
        <dsp:cNvPr id="0" name=""/>
        <dsp:cNvSpPr/>
      </dsp:nvSpPr>
      <dsp:spPr>
        <a:xfrm>
          <a:off x="1980220" y="633670"/>
          <a:ext cx="6084675" cy="3128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Конкурсы</a:t>
          </a:r>
        </a:p>
      </dsp:txBody>
      <dsp:txXfrm>
        <a:off x="1980220" y="633670"/>
        <a:ext cx="6084675" cy="633670"/>
      </dsp:txXfrm>
    </dsp:sp>
    <dsp:sp modelId="{A5387D23-3067-4E66-9CFB-F389E7DB57A9}">
      <dsp:nvSpPr>
        <dsp:cNvPr id="0" name=""/>
        <dsp:cNvSpPr/>
      </dsp:nvSpPr>
      <dsp:spPr>
        <a:xfrm>
          <a:off x="831692" y="1267340"/>
          <a:ext cx="2297055" cy="22970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C1AC-213E-465A-9AB9-12903C8B9F0A}">
      <dsp:nvSpPr>
        <dsp:cNvPr id="0" name=""/>
        <dsp:cNvSpPr/>
      </dsp:nvSpPr>
      <dsp:spPr>
        <a:xfrm>
          <a:off x="1980220" y="1267340"/>
          <a:ext cx="6084675" cy="229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Экспертиза </a:t>
          </a:r>
        </a:p>
      </dsp:txBody>
      <dsp:txXfrm>
        <a:off x="1980220" y="1267340"/>
        <a:ext cx="6084675" cy="633670"/>
      </dsp:txXfrm>
    </dsp:sp>
    <dsp:sp modelId="{1C5DFE22-51DC-47C0-B0A6-48FE32FEECFC}">
      <dsp:nvSpPr>
        <dsp:cNvPr id="0" name=""/>
        <dsp:cNvSpPr/>
      </dsp:nvSpPr>
      <dsp:spPr>
        <a:xfrm>
          <a:off x="1247538" y="1901011"/>
          <a:ext cx="1465362" cy="1465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C9AE-7A53-47FB-B219-896095E46F8E}">
      <dsp:nvSpPr>
        <dsp:cNvPr id="0" name=""/>
        <dsp:cNvSpPr/>
      </dsp:nvSpPr>
      <dsp:spPr>
        <a:xfrm>
          <a:off x="1980220" y="1901011"/>
          <a:ext cx="6084675" cy="1465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Уроки о семье с молодежью</a:t>
          </a:r>
        </a:p>
      </dsp:txBody>
      <dsp:txXfrm>
        <a:off x="1980220" y="1901011"/>
        <a:ext cx="6084675" cy="633670"/>
      </dsp:txXfrm>
    </dsp:sp>
    <dsp:sp modelId="{5A9CB004-E465-4311-8CE0-94D2302C9F46}">
      <dsp:nvSpPr>
        <dsp:cNvPr id="0" name=""/>
        <dsp:cNvSpPr/>
      </dsp:nvSpPr>
      <dsp:spPr>
        <a:xfrm>
          <a:off x="1663384" y="2534681"/>
          <a:ext cx="633670" cy="6336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FC2E-5C3C-4B81-87DD-F2CE01FBA874}">
      <dsp:nvSpPr>
        <dsp:cNvPr id="0" name=""/>
        <dsp:cNvSpPr/>
      </dsp:nvSpPr>
      <dsp:spPr>
        <a:xfrm>
          <a:off x="1980220" y="2534681"/>
          <a:ext cx="6084675" cy="6336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Участие в родительских собраниях, форумах, всеобучах с ГИБДД и конференциях в </a:t>
          </a:r>
          <a:r>
            <a:rPr lang="ru-RU" sz="1800" b="1" kern="1200" dirty="0" err="1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он-лайн</a:t>
          </a:r>
          <a:r>
            <a:rPr lang="ru-RU" sz="18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формате</a:t>
          </a:r>
        </a:p>
      </dsp:txBody>
      <dsp:txXfrm>
        <a:off x="1980220" y="2534681"/>
        <a:ext cx="6084675" cy="633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shmuseum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528" y="2564907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Деятельность 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Национальной Родительской Ассоциации </a:t>
            </a:r>
          </a:p>
          <a:p>
            <a:pPr algn="ctr"/>
            <a:r>
              <a:rPr lang="ru-RU" sz="2400" i="1" dirty="0">
                <a:latin typeface="Arial" pitchFamily="34" charset="0"/>
                <a:cs typeface="Arial" pitchFamily="34" charset="0"/>
              </a:rPr>
              <a:t>в период пандемии (март-декабрь 2020)</a:t>
            </a:r>
          </a:p>
        </p:txBody>
      </p:sp>
      <p:pic>
        <p:nvPicPr>
          <p:cNvPr id="82946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476672"/>
            <a:ext cx="2572916" cy="14371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47528" y="530121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Мжельская Н.В. – </a:t>
            </a:r>
            <a:r>
              <a:rPr lang="ru-RU" dirty="0">
                <a:latin typeface="Arial" pitchFamily="34" charset="0"/>
                <a:cs typeface="Arial" pitchFamily="34" charset="0"/>
              </a:rPr>
              <a:t>Член Общественной палаты Алтайского края, член Алтайского отделения НРА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Соболева Т.Г. - </a:t>
            </a:r>
            <a:r>
              <a:rPr lang="ru-RU" dirty="0">
                <a:latin typeface="Arial" pitchFamily="34" charset="0"/>
                <a:cs typeface="Arial" pitchFamily="34" charset="0"/>
              </a:rPr>
              <a:t>к.и.н., председатель Алтайского отделения НРА</a:t>
            </a:r>
          </a:p>
          <a:p>
            <a:pPr algn="just"/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867" y="4005064"/>
            <a:ext cx="231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https://nra-russia.ru/</a:t>
            </a:r>
            <a:endParaRPr lang="ru-RU" dirty="0"/>
          </a:p>
        </p:txBody>
      </p:sp>
    </p:spTree>
  </p:cSld>
  <p:clrMapOvr>
    <a:masterClrMapping/>
  </p:clrMapOvr>
  <p:transition advTm="745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88640"/>
            <a:ext cx="722775" cy="40371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836712"/>
            <a:ext cx="53981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72" y="1628800"/>
            <a:ext cx="3532324" cy="49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208438"/>
            <a:ext cx="722775" cy="403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47528" y="6206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Алтайское региональное отделение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Национальной Родительской Ассоциации </a:t>
            </a:r>
          </a:p>
          <a:p>
            <a:pPr algn="ctr"/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период пандемии (декабрь 2020)</a:t>
            </a:r>
          </a:p>
          <a:p>
            <a:pPr algn="ctr"/>
            <a:endParaRPr lang="ru-RU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Мероприятия, позволяющие проводить работу удаленно в </a:t>
            </a:r>
            <a:r>
              <a:rPr lang="ru-RU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он-лайн</a:t>
            </a:r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формате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A54686C-5F05-48F1-BB1A-F3EBFF6F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16" y="4482987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79576" y="2293423"/>
            <a:ext cx="806489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Алтайское региональное отделение НРА – базовая площадка «Информационная безопасность»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экспертиза продукции ТВ Карусель, магазинов игрушек, книжных магазинов, сети интернет;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круглый стол с экспертами;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издание методички для родителей.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Мероприятия с ГИБДД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«Безопасный семейный маршрут»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94793"/>
            <a:ext cx="722775" cy="403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99048" y="620691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Деятельность Национальной Родительской Ассоциации – федеральный центр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 поддержке Министерства просвещения РФ</a:t>
            </a:r>
          </a:p>
          <a:p>
            <a:pPr algn="ctr"/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период пандемии (март-декабрь 2020) </a:t>
            </a:r>
          </a:p>
          <a:p>
            <a:pPr algn="ctr"/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 мероприятия транслировались в </a:t>
            </a:r>
            <a:r>
              <a:rPr lang="ru-RU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он-лайн</a:t>
            </a:r>
            <a:r>
              <a:rPr lang="ru-RU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режиме</a:t>
            </a:r>
          </a:p>
          <a:p>
            <a:pPr algn="ctr"/>
            <a:endParaRPr lang="ru-RU" sz="20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2348880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Wingdings" pitchFamily="2" charset="2"/>
              <a:buChar char="v"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VII 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Общероссийское родительское собрание</a:t>
            </a:r>
            <a:r>
              <a:rPr lang="en-US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Министром просвещения Сергеем Кравцовым,</a:t>
            </a: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28 августа 2020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проект «Семейный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траблшутинг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Марианой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Шевченко»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Проект «Родительский антивирус»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Информационно-просветительский проект «Наш краеведческий музей. Перезагрузка.»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-я ежегодная Всероссийская конференция по вопросам семейного воспитания и родительского просвещения «Школа одаренных родителей»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Итоговый межрегиональный семинар-совещание «Языки народов России», 20 ноября 2020 г.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 конкурсов: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 Всероссийский конкурс образовательных организаций на лучшую организацию работы с родителями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 Всероссийском конкурсе методических разработок уроков, посвящённых семье и традиционным семейным ценностям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 Всероссийский конкурс Центров и программ родительского просвещения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Всероссийского конкурса творческих проектов «Человек и война. Моя нерассказанная история» (к 75-летию Победы в Великой Отечественной войне)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Всероссийский конкурс «Наш домашний краеведческий музей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Всероссийский </a:t>
            </a:r>
            <a:r>
              <a:rPr lang="ru-RU" sz="1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туристско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краеведческий конкурс виртуальных музеев «Родина уникальных»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Всероссийский конкурс семейных рекламных видеороликов о краеведческом музее своего города (посёлка, села) #</a:t>
            </a:r>
            <a:r>
              <a:rPr lang="ru-RU" sz="1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ЯмояРодина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45626A-7B57-465A-A845-6CA485A12215}"/>
              </a:ext>
            </a:extLst>
          </p:cNvPr>
          <p:cNvSpPr txBox="1"/>
          <p:nvPr/>
        </p:nvSpPr>
        <p:spPr>
          <a:xfrm>
            <a:off x="1981200" y="735151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траблшутинг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проблема, 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обезвредить) </a:t>
            </a:r>
            <a:endParaRPr lang="ru-RU" sz="36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4ADC062-B768-4EF7-8310-4129B2FE6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492896"/>
            <a:ext cx="2088232" cy="373982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канал, созданный специально для родителей.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самые актуальные запросы и проблемы, а также работающие инструменты и советы.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C7EF95B-0D2B-4BD2-B1F9-B82C5A9913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736" y="2420888"/>
            <a:ext cx="678806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3A87A-DB50-4ED0-8947-A76FBD2F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908720"/>
            <a:ext cx="8229600" cy="650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900" dirty="0"/>
              <a:t>Народный родительский антивирус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="" xmlns:a16="http://schemas.microsoft.com/office/drawing/2014/main" id="{CE8F6671-61C9-4BA4-A253-4DF9D27F5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1547" y="1700811"/>
            <a:ext cx="4674737" cy="4937915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>
                <a:latin typeface="+mj-lt"/>
              </a:rPr>
              <a:t>Задать </a:t>
            </a:r>
            <a:r>
              <a:rPr lang="ru-RU" sz="5100" dirty="0">
                <a:latin typeface="+mj-lt"/>
              </a:rPr>
              <a:t>волнующий вопрос.</a:t>
            </a:r>
          </a:p>
          <a:p>
            <a:endParaRPr lang="ru-RU" sz="5100" dirty="0">
              <a:latin typeface="+mj-lt"/>
            </a:endParaRPr>
          </a:p>
          <a:p>
            <a:r>
              <a:rPr lang="ru-RU" sz="5100" dirty="0">
                <a:latin typeface="+mj-lt"/>
              </a:rPr>
              <a:t>Обменяться </a:t>
            </a:r>
            <a:r>
              <a:rPr lang="ru-RU" sz="5100" dirty="0">
                <a:latin typeface="+mj-lt"/>
              </a:rPr>
              <a:t>позитивными родительскими </a:t>
            </a:r>
            <a:r>
              <a:rPr lang="ru-RU" sz="5100" dirty="0" err="1">
                <a:latin typeface="+mj-lt"/>
              </a:rPr>
              <a:t>лайфхаками</a:t>
            </a:r>
            <a:r>
              <a:rPr lang="ru-RU" sz="5100" dirty="0">
                <a:latin typeface="+mj-lt"/>
              </a:rPr>
              <a:t> «Как жить в сохранить вкус к жизни в новых условиях?» </a:t>
            </a:r>
          </a:p>
          <a:p>
            <a:endParaRPr lang="ru-RU" sz="5100" dirty="0">
              <a:latin typeface="+mj-lt"/>
            </a:endParaRPr>
          </a:p>
          <a:p>
            <a:r>
              <a:rPr lang="ru-RU" sz="5100" dirty="0">
                <a:latin typeface="+mj-lt"/>
              </a:rPr>
              <a:t>Прочесть рекомендации.</a:t>
            </a:r>
            <a:endParaRPr lang="ru-RU" sz="5100" dirty="0">
              <a:latin typeface="+mj-lt"/>
            </a:endParaRPr>
          </a:p>
          <a:p>
            <a:endParaRPr lang="ru-RU" sz="5100" dirty="0">
              <a:latin typeface="+mj-lt"/>
            </a:endParaRPr>
          </a:p>
          <a:p>
            <a:r>
              <a:rPr lang="ru-RU" sz="5100" dirty="0">
                <a:latin typeface="+mj-lt"/>
              </a:rPr>
              <a:t>Поучаствовать </a:t>
            </a:r>
            <a:r>
              <a:rPr lang="ru-RU" sz="5100" dirty="0">
                <a:latin typeface="+mj-lt"/>
              </a:rPr>
              <a:t>в конкурсах.</a:t>
            </a:r>
          </a:p>
          <a:p>
            <a:pPr marL="0" indent="0">
              <a:buNone/>
            </a:pPr>
            <a:endParaRPr lang="ru-RU" sz="5100" dirty="0">
              <a:latin typeface="+mj-lt"/>
            </a:endParaRPr>
          </a:p>
          <a:p>
            <a:r>
              <a:rPr lang="ru-RU" sz="5100" dirty="0">
                <a:latin typeface="+mj-lt"/>
              </a:rPr>
              <a:t>Иметь </a:t>
            </a:r>
            <a:r>
              <a:rPr lang="ru-RU" sz="5100" dirty="0">
                <a:latin typeface="+mj-lt"/>
              </a:rPr>
              <a:t>возможность </a:t>
            </a:r>
            <a:r>
              <a:rPr lang="ru-RU" sz="5100" dirty="0">
                <a:latin typeface="+mj-lt"/>
              </a:rPr>
              <a:t>самообразования.</a:t>
            </a:r>
            <a:endParaRPr lang="ru-RU" sz="5100" dirty="0"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D2D76B2-69D1-4053-A0D0-24943D68B3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5937" y="1920085"/>
            <a:ext cx="3071126" cy="443484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8038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nra-russia.ru/pic/projects/2020/05/19/05/proj_2020-05-19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nra-russia.ru/pic/projects/2020/05/19/05/proj_2020-05-19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260648"/>
            <a:ext cx="2592288" cy="19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5" y="260651"/>
            <a:ext cx="2583653" cy="19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131" y="260651"/>
            <a:ext cx="2583653" cy="19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2276872"/>
            <a:ext cx="2844128" cy="21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7851" y="2204867"/>
            <a:ext cx="2775477" cy="20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155" y="2204864"/>
            <a:ext cx="2699817" cy="202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7531" y="4365107"/>
            <a:ext cx="3132287" cy="234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AutoShape 13" descr="https://nra-russia.ru/pic/projects/2020/04/22/01/proj_2020-04-22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https://nra-russia.ru/pic/projects/2020/04/22/01/proj_2020-04-22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43875" y="4437115"/>
            <a:ext cx="2868257" cy="21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2" name="AutoShape 18" descr="https://nra-russia.ru/pic/projects/2020/04/18/03/proj_2020-04-18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4195" y="4437115"/>
            <a:ext cx="2748393" cy="20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F63679-B742-42FD-BFAE-30CB0958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0" y="188640"/>
            <a:ext cx="3168352" cy="969749"/>
          </a:xfrm>
        </p:spPr>
        <p:txBody>
          <a:bodyPr/>
          <a:lstStyle/>
          <a:p>
            <a:r>
              <a:rPr lang="ru-RU" dirty="0"/>
              <a:t>Конкурсы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6DEB168-6CCE-47A3-8EB3-0957F7173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16909" y="1309942"/>
            <a:ext cx="3900853" cy="291663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2280ACAD-15E9-4713-ADB8-E4A05B884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90884" y="1303279"/>
            <a:ext cx="4073986" cy="30304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D40F4B-168C-498F-955D-3F45856FA6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5686" y="3773446"/>
            <a:ext cx="4073986" cy="30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60648"/>
            <a:ext cx="722775" cy="403712"/>
          </a:xfrm>
          <a:prstGeom prst="rect">
            <a:avLst/>
          </a:prstGeom>
          <a:noFill/>
        </p:spPr>
      </p:pic>
      <p:sp>
        <p:nvSpPr>
          <p:cNvPr id="24578" name="AutoShape 2" descr="https://nra-russia.ru/pic/news/2020/10/05/01/news_2020-10-05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1124744"/>
            <a:ext cx="5508104" cy="4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03512" y="1052736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Май - сентябрь 2020 г.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Всероссийский конкурс «Наш домашний краеведческий музей»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Всероссийский </a:t>
            </a:r>
            <a:r>
              <a:rPr lang="ru-R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туристско</a:t>
            </a:r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краеведческий конкурс виртуальных музеев «Родина уникальных»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Всероссийский конкурс семейных рекламных видеороликов о краеведческом музее своего города (посёлка, села) #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ЯмояРодина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4032" y="5949280"/>
            <a:ext cx="2834046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6600"/>
                </a:solidFill>
                <a:hlinkClick r:id="rId4"/>
              </a:rPr>
              <a:t>www.nashmuseum.com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45691"/>
            <a:ext cx="722775" cy="403712"/>
          </a:xfrm>
          <a:prstGeom prst="rect">
            <a:avLst/>
          </a:prstGeom>
          <a:noFill/>
        </p:spPr>
      </p:pic>
      <p:sp>
        <p:nvSpPr>
          <p:cNvPr id="3074" name="AutoShape 2" descr="https://nra-russia.ru/pic/news/2020/08/31/02/news_2020-08-31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nra-russia.ru/pic/news/2020/08/31/02/news_2020-08-31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nra-russia.ru/pic/news/2020/08/31/02/news_2020-08-31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nra-russia.ru/pic/news/2020/08/31/02/news_2020-08-31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Documents and Settings\1\Local Settings\Temporary Internet Files\Content.Word\Собрание родителей с Министром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2708920"/>
            <a:ext cx="42663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83632" y="620688"/>
            <a:ext cx="7021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VII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Общероссийское родительское собрание</a:t>
            </a:r>
            <a:r>
              <a:rPr lang="en-US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Министром просвещения Сергеем Кравцовым </a:t>
            </a:r>
          </a:p>
          <a:p>
            <a:pPr algn="ctr"/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28 августа 2020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1544" y="162880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Организаторы: </a:t>
            </a:r>
          </a:p>
          <a:p>
            <a:pPr algn="just"/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Национальная родительская ассоциация и Министерство просвещения РФ</a:t>
            </a:r>
          </a:p>
          <a:p>
            <a:pPr algn="just"/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Участие членов Алтайского отделения НРА </a:t>
            </a:r>
            <a:r>
              <a:rPr lang="ru-RU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оф-лайн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Documents and Settings\1\Local Settings\Temporary Internet Files\Content.Word\Соболева и НР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2708920"/>
            <a:ext cx="42484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6" y="160338"/>
            <a:ext cx="722775" cy="403712"/>
          </a:xfrm>
          <a:prstGeom prst="rect">
            <a:avLst/>
          </a:prstGeom>
          <a:noFill/>
        </p:spPr>
      </p:pic>
      <p:sp>
        <p:nvSpPr>
          <p:cNvPr id="24578" name="AutoShape 2" descr="https://nra-russia.ru/pic/news/2020/10/05/01/news_2020-10-05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8" y="548680"/>
            <a:ext cx="70985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23792" y="5877272"/>
            <a:ext cx="4136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https://www.conferencia-roditelej.com/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BDE79D0-4FFA-420E-94A3-F3238DA46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7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6634"/>
            <a:ext cx="722775" cy="403712"/>
          </a:xfrm>
          <a:prstGeom prst="rect">
            <a:avLst/>
          </a:prstGeom>
          <a:noFill/>
        </p:spPr>
      </p:pic>
      <p:sp>
        <p:nvSpPr>
          <p:cNvPr id="23554" name="AutoShape 2" descr="https://nra-russia.ru/pic/news/2020/09/07/01/news_2020-09-07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nra-russia.ru/pic/news/2020/09/07/01/news_2020-09-07_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978" y="980731"/>
            <a:ext cx="3749502" cy="343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91544" y="465313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сентябре – ноябре 2020 года в Дальневосточном, Сибирском и Уральском федеральных округах Национальная родительская ассоциация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 поддержке </a:t>
            </a:r>
            <a:r>
              <a:rPr lang="ru-RU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России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проводит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серию семинаров-совещаний «Языки народов России в системе общего образования Российской Федерации».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5520" y="1412776"/>
            <a:ext cx="49685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ноября 2020 г.</a:t>
            </a:r>
          </a:p>
          <a:p>
            <a:pPr algn="ctr"/>
            <a:r>
              <a:rPr lang="ru-RU" sz="2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Итоговый межрегиональный семинар совещание </a:t>
            </a:r>
          </a:p>
          <a:p>
            <a:pPr algn="ctr"/>
            <a:r>
              <a:rPr lang="ru-RU" sz="2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Алтайском крае </a:t>
            </a:r>
          </a:p>
          <a:p>
            <a:pPr algn="ctr"/>
            <a:r>
              <a:rPr lang="ru-R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режиме </a:t>
            </a:r>
            <a:r>
              <a:rPr lang="ru-RU" sz="2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оф-лайн</a:t>
            </a:r>
            <a:r>
              <a:rPr lang="ru-R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он-лайн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752" y="1124747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внимание!</a:t>
            </a:r>
            <a:endParaRPr lang="ru-RU" sz="3600" dirty="0"/>
          </a:p>
        </p:txBody>
      </p:sp>
      <p:pic>
        <p:nvPicPr>
          <p:cNvPr id="3" name="Рисунок 2" descr="C:\Таня\ЗА СЕМЬЮ РОССИЯ\Соцреклама и агитация\Социальная реклама\Плакаты реклама итог\семья 01 + без фон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51" y="2132859"/>
            <a:ext cx="3015723" cy="309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FBB67-0A55-4272-BF60-803E9C4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направления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80271A-39CE-4385-A159-7E48C169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I. 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Родительское просвещение</a:t>
            </a:r>
          </a:p>
          <a:p>
            <a:r>
              <a:rPr lang="en-US" sz="3600" dirty="0">
                <a:latin typeface="+mj-lt"/>
              </a:rPr>
              <a:t>II. </a:t>
            </a:r>
            <a:r>
              <a:rPr lang="ru-RU" sz="3600" dirty="0">
                <a:latin typeface="+mj-lt"/>
              </a:rPr>
              <a:t>Родительская экспертиза</a:t>
            </a:r>
          </a:p>
          <a:p>
            <a:r>
              <a:rPr lang="ru-RU" sz="3600" dirty="0">
                <a:latin typeface="+mj-lt"/>
              </a:rPr>
              <a:t>III. Родительское творчество</a:t>
            </a:r>
          </a:p>
          <a:p>
            <a:r>
              <a:rPr lang="ru-RU" sz="3600" dirty="0">
                <a:latin typeface="+mj-lt"/>
              </a:rPr>
              <a:t>IV. Региональная политика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2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81145"/>
            <a:ext cx="722775" cy="403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47528" y="62069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Алтайское региональное отделение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Национальной Родительской Ассоциации </a:t>
            </a:r>
          </a:p>
          <a:p>
            <a:pPr algn="ctr"/>
            <a:r>
              <a:rPr lang="ru-RU" sz="2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период пандемии (март-декабрь 2020)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79576" y="2132856"/>
          <a:ext cx="80648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16976"/>
            <a:ext cx="722775" cy="4037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692699"/>
            <a:ext cx="5544616" cy="39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35560" y="530120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 человек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из города Барнаула и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районов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Алтайского края (</a:t>
            </a:r>
            <a:r>
              <a:rPr lang="ru-RU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Змеиногорский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Каменский, Первомайский, </a:t>
            </a:r>
            <a:r>
              <a:rPr lang="ru-RU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Поспелихинский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Заринский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" name="Рисунок 5" descr="D:\Управление СР\Мы рисуем счастье 2020\Работы участников\Усик Мария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620688"/>
            <a:ext cx="2292182" cy="18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Управление СР\Мы рисуем счастье 2020\Работы участников\Чальцев Роман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192" y="2204867"/>
            <a:ext cx="2405478" cy="185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6200" y="3573016"/>
            <a:ext cx="2273066" cy="30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35760" y="4797152"/>
            <a:ext cx="210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Июнь-июль 2020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216976"/>
            <a:ext cx="722775" cy="403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1584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III Всероссийская научно-практическая конференция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«Семья в XXI веке: проблемы и перспективы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 сентября 2020</a:t>
            </a:r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91544" y="1484787"/>
            <a:ext cx="622196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Организаторы: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Алтайское региональное отделение Национальной родительской ассоциации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Общественная палата Алтайского края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19536" y="5157195"/>
            <a:ext cx="8352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Участники очной части конференции: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членов 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Общественной палаты Алтайского края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кандидатов наук из пяти вузов 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(АлтГТУ, </a:t>
            </a:r>
            <a:r>
              <a:rPr lang="ru-RU" sz="1200" dirty="0" err="1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АлтГПУ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1200" dirty="0" err="1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АлтГАУ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Алтайский филиал </a:t>
            </a:r>
            <a:r>
              <a:rPr lang="ru-RU" sz="1200" dirty="0" err="1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СГМУ)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12 краевых семейно-ориентированных  общественных организаций 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(Национальная родительская ассоциация,  АКОО «Общественный родительский комитет», АКОО «Доброе сердце»,  АКОО «Много деток – хорошо!», АКОО «Белые вершины», АОООД «Патриоты Великого Отечества», Общество православных врачей Алтайского края, Алтайское отделение АРКС и другие). 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11" y="1988840"/>
            <a:ext cx="4283969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2132856"/>
            <a:ext cx="3971256" cy="2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84912"/>
            <a:ext cx="722775" cy="4037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9" y="1484784"/>
            <a:ext cx="2790815" cy="394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7" y="1633675"/>
            <a:ext cx="2694657" cy="3808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63552" y="5701901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48 публикаций от 52 участников 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это ученые, руководители образовательных организаций, педагоги-психологи, учителя,  представители общественных организаций из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субъектов Российской Федерации </a:t>
            </a: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(Алтайский край, Республика Саха, Ставропольский край, г. Москва, Ивановская область, Ростовская область, Архангельская область, Кемеровская область, Республика Удмуртия, Вологодская область). 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1624" y="62068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Издание сборника научных трудов III Всероссийской научно-практической конференции «Семья в XXI веке: проблемы и перспективы»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94157"/>
            <a:ext cx="722775" cy="40371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79576" y="194157"/>
            <a:ext cx="792088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Уроки о семье с молодежью</a:t>
            </a:r>
          </a:p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500" i="1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«ТРАДИЦИОННЫЕ СЕМЕЙНЫЕ ЦЕННОСТИ 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Calibri" pitchFamily="34" charset="0"/>
                <a:cs typeface="Arial" pitchFamily="34" charset="0"/>
              </a:rPr>
              <a:t>–</a:t>
            </a:r>
            <a:endParaRPr lang="ru-RU" dirty="0">
              <a:solidFill>
                <a:srgbClr val="C00000"/>
              </a:solidFill>
              <a:latin typeface="Arial" pitchFamily="34" charset="0"/>
              <a:ea typeface="Calibri" pitchFamily="34" charset="0"/>
            </a:endParaRPr>
          </a:p>
          <a:p>
            <a:pPr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ОСНОВА КРЕПКОЙ СЕМЬИ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»</a:t>
            </a:r>
          </a:p>
          <a:p>
            <a:pPr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</a:rPr>
              <a:t>9 октября 2020</a:t>
            </a:r>
            <a:endParaRPr lang="ru-RU" b="1" dirty="0">
              <a:solidFill>
                <a:srgbClr val="006600"/>
              </a:solidFill>
              <a:latin typeface="Arial" pitchFamily="34" charset="0"/>
              <a:ea typeface="Calibri" pitchFamily="34" charset="0"/>
            </a:endParaRP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rgbClr val="C00000"/>
              </a:solidFill>
              <a:latin typeface="Arial" pitchFamily="34" charset="0"/>
            </a:endParaRP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3151865"/>
            <a:ext cx="6840760" cy="35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03512" y="1412776"/>
            <a:ext cx="86044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0066"/>
                </a:solidFill>
                <a:latin typeface="Arial" pitchFamily="34" charset="0"/>
              </a:rPr>
              <a:t>Методическая разработка урока: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>
                <a:solidFill>
                  <a:srgbClr val="000066"/>
                </a:solidFill>
                <a:latin typeface="Arial" pitchFamily="34" charset="0"/>
              </a:rPr>
              <a:t>Соболева Т.Г</a:t>
            </a: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. – председатель Алтайского отделения НРА,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>
                <a:solidFill>
                  <a:srgbClr val="000066"/>
                </a:solidFill>
                <a:latin typeface="Arial" pitchFamily="34" charset="0"/>
              </a:rPr>
              <a:t>Филина М.Л. – </a:t>
            </a: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председатель Ассоциации организаций по защите семьи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0066"/>
                </a:solidFill>
                <a:latin typeface="Arial" pitchFamily="34" charset="0"/>
              </a:rPr>
              <a:t>Содержание и дизайн мобильных стендов: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Общественный совет при Уполномоченном по правам ребенка РФ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0066"/>
                </a:solidFill>
                <a:latin typeface="Arial" pitchFamily="34" charset="0"/>
              </a:rPr>
              <a:t>Формат проведения</a:t>
            </a: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ru-RU" sz="1500" dirty="0" err="1">
                <a:solidFill>
                  <a:srgbClr val="000066"/>
                </a:solidFill>
                <a:latin typeface="Arial" pitchFamily="34" charset="0"/>
              </a:rPr>
              <a:t>оф-лайн</a:t>
            </a: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ru-RU" sz="1500" dirty="0" err="1">
                <a:solidFill>
                  <a:srgbClr val="000066"/>
                </a:solidFill>
                <a:latin typeface="Arial" pitchFamily="34" charset="0"/>
              </a:rPr>
              <a:t>он-лайн</a:t>
            </a: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rgbClr val="000066"/>
                </a:solidFill>
                <a:latin typeface="Arial" pitchFamily="34" charset="0"/>
              </a:rPr>
              <a:t>Проведен 09.10.2020, студенты Алтайской академии гостеприимства, 15 чел.</a:t>
            </a:r>
            <a:endParaRPr lang="ru-RU" sz="15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ая Родительская Ассоциация. На домашнюю страниц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58795"/>
            <a:ext cx="722775" cy="40371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7568" y="260651"/>
            <a:ext cx="792088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00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Экскурсия </a:t>
            </a:r>
          </a:p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500" i="1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«Барнаул в годы Великой Отечественной войны – </a:t>
            </a:r>
          </a:p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вклад в Великую Победу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»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rgbClr val="C00000"/>
              </a:solidFill>
              <a:latin typeface="Arial" pitchFamily="34" charset="0"/>
            </a:endParaRP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1556795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</a:rPr>
              <a:t>Методическая разработка: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0066"/>
                </a:solidFill>
                <a:latin typeface="Arial" pitchFamily="34" charset="0"/>
              </a:rPr>
              <a:t>Соболева Т.Г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. – председатель Алтайского отделения НРА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</a:rPr>
              <a:t>Формат проведения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</a:rPr>
              <a:t>оф-лайн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</a:rPr>
              <a:t>он-лайн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Проведен </a:t>
            </a:r>
            <a:r>
              <a:rPr lang="ru-RU" sz="1400" b="1" u="sng" dirty="0">
                <a:solidFill>
                  <a:srgbClr val="000066"/>
                </a:solidFill>
                <a:latin typeface="Arial" pitchFamily="34" charset="0"/>
              </a:rPr>
              <a:t>13.10.2020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, студенты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</a:rPr>
              <a:t>студгородка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</a:rPr>
              <a:t> АлтГТУ, 15 чел.</a:t>
            </a:r>
            <a:endParaRPr lang="ru-RU" sz="1400" dirty="0"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1340768"/>
            <a:ext cx="2684912" cy="20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5" y="3140971"/>
            <a:ext cx="4441045" cy="34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2" y="3212976"/>
            <a:ext cx="4520384" cy="34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851</Words>
  <Application>Microsoft Office PowerPoint</Application>
  <PresentationFormat>Широкоэкранный</PresentationFormat>
  <Paragraphs>118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Основные направления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Народный родительский антивирус</vt:lpstr>
      <vt:lpstr>Презентация PowerPoint</vt:lpstr>
      <vt:lpstr>Конкурсы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Мжельская Наталья Васильевна</dc:creator>
  <cp:lastModifiedBy>Екатерина Попова</cp:lastModifiedBy>
  <cp:revision>10</cp:revision>
  <dcterms:created xsi:type="dcterms:W3CDTF">2020-10-15T23:33:34Z</dcterms:created>
  <dcterms:modified xsi:type="dcterms:W3CDTF">2020-10-16T03:13:45Z</dcterms:modified>
</cp:coreProperties>
</file>